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306" r:id="rId3"/>
    <p:sldId id="258" r:id="rId4"/>
    <p:sldId id="326" r:id="rId5"/>
    <p:sldId id="329" r:id="rId6"/>
    <p:sldId id="330" r:id="rId7"/>
    <p:sldId id="327" r:id="rId8"/>
    <p:sldId id="333" r:id="rId9"/>
    <p:sldId id="336" r:id="rId10"/>
    <p:sldId id="338" r:id="rId11"/>
    <p:sldId id="339" r:id="rId12"/>
    <p:sldId id="349" r:id="rId13"/>
    <p:sldId id="331" r:id="rId14"/>
    <p:sldId id="335" r:id="rId15"/>
    <p:sldId id="334" r:id="rId16"/>
    <p:sldId id="337" r:id="rId17"/>
    <p:sldId id="340" r:id="rId18"/>
    <p:sldId id="348" r:id="rId19"/>
    <p:sldId id="350" r:id="rId20"/>
    <p:sldId id="341" r:id="rId21"/>
    <p:sldId id="342" r:id="rId22"/>
    <p:sldId id="343" r:id="rId23"/>
    <p:sldId id="344" r:id="rId24"/>
    <p:sldId id="345" r:id="rId25"/>
    <p:sldId id="352" r:id="rId26"/>
    <p:sldId id="346" r:id="rId27"/>
    <p:sldId id="347" r:id="rId28"/>
    <p:sldId id="351" r:id="rId29"/>
    <p:sldId id="353" r:id="rId30"/>
    <p:sldId id="354" r:id="rId31"/>
    <p:sldId id="355" r:id="rId32"/>
    <p:sldId id="356" r:id="rId33"/>
    <p:sldId id="357" r:id="rId34"/>
    <p:sldId id="358" r:id="rId35"/>
    <p:sldId id="332" r:id="rId36"/>
    <p:sldId id="259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92213031817595E-2"/>
          <c:y val="0.12155589825469966"/>
          <c:w val="0.96248122214710807"/>
          <c:h val="0.878444101745300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Chronic Dyspnea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94D-4A07-8A16-030D281095AC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94D-4A07-8A16-030D281095AC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94D-4A07-8A16-030D281095AC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94D-4A07-8A16-030D281095AC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4D-4A07-8A16-030D281095AC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6C7EA7E7-A254-4889-9492-B12D025D0D7D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7C296380-C7EF-4E24-89FC-77F14D7D44FA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85930458305167"/>
                      <c:h val="0.153030436867348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4D-4A07-8A16-030D281095AC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F2D4ECF-85FF-4B65-BC80-1E240B400CE9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40136BA-D4B6-4349-ABD6-C044EFBEF4FD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94D-4A07-8A16-030D281095AC}"/>
                </c:ext>
              </c:extLst>
            </c:dLbl>
            <c:dLbl>
              <c:idx val="2"/>
              <c:layout>
                <c:manualLayout>
                  <c:x val="8.4780621009629326E-2"/>
                  <c:y val="-0.127382435846797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D97884C-4BD4-4F53-818E-DB05DA753970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6399B4C-EFA5-46EB-B434-DC8FCE43988A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94D-4A07-8A16-030D281095AC}"/>
                </c:ext>
              </c:extLst>
            </c:dLbl>
            <c:dLbl>
              <c:idx val="3"/>
              <c:layout>
                <c:manualLayout>
                  <c:x val="8.4923655195538322E-2"/>
                  <c:y val="5.451372538165715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052FD57-FC2D-4DBE-802C-4B3C16D68409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E3D27617-DB3B-46E8-B029-FB36388C3C8C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51339277581349"/>
                      <c:h val="0.124921024460805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94D-4A07-8A16-030D281095AC}"/>
                </c:ext>
              </c:extLst>
            </c:dLbl>
            <c:dLbl>
              <c:idx val="4"/>
              <c:layout>
                <c:manualLayout>
                  <c:x val="0.14618783121276741"/>
                  <c:y val="5.850103252384723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5E170180-9C4D-48CA-95C8-18E1622C0DAF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C0C9397A-493B-4F8F-A866-24713A33430F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21398849719569"/>
                      <c:h val="0.124920998796545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94D-4A07-8A16-030D281095AC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Respiratory Origin</c:v>
                </c:pt>
                <c:pt idx="1">
                  <c:v>Cardiac Origin</c:v>
                </c:pt>
                <c:pt idx="2">
                  <c:v>Resp and Cardiac Origin</c:v>
                </c:pt>
                <c:pt idx="3">
                  <c:v>Other Cause</c:v>
                </c:pt>
                <c:pt idx="4">
                  <c:v>Unexplained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</c:v>
                </c:pt>
                <c:pt idx="1">
                  <c:v>0.19</c:v>
                </c:pt>
                <c:pt idx="2">
                  <c:v>0.09</c:v>
                </c:pt>
                <c:pt idx="3">
                  <c:v>0.18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D-4A07-8A16-030D281095A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9D05B-C43E-40C3-A3DD-416D8004FD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628C057-D7D5-4F73-95FC-5FC7E4B65B1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Respiratory Origin</a:t>
          </a:r>
          <a:endParaRPr lang="en-ID" dirty="0"/>
        </a:p>
      </dgm:t>
    </dgm:pt>
    <dgm:pt modelId="{CF41CD7F-62EC-4CD3-B0BA-A1C66AD45E00}" type="parTrans" cxnId="{BECF728D-D464-43C2-8A7C-4832A70DB0C7}">
      <dgm:prSet/>
      <dgm:spPr/>
      <dgm:t>
        <a:bodyPr/>
        <a:lstStyle/>
        <a:p>
          <a:endParaRPr lang="en-ID"/>
        </a:p>
      </dgm:t>
    </dgm:pt>
    <dgm:pt modelId="{EE03C9B2-C7DE-45B3-9195-3C8237D8CFEC}" type="sibTrans" cxnId="{BECF728D-D464-43C2-8A7C-4832A70DB0C7}">
      <dgm:prSet/>
      <dgm:spPr/>
      <dgm:t>
        <a:bodyPr/>
        <a:lstStyle/>
        <a:p>
          <a:endParaRPr lang="en-ID"/>
        </a:p>
      </dgm:t>
    </dgm:pt>
    <dgm:pt modelId="{115CD134-63C2-45B6-8D45-8098FA0A278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Asthma</a:t>
          </a:r>
          <a:endParaRPr lang="en-ID" dirty="0"/>
        </a:p>
      </dgm:t>
    </dgm:pt>
    <dgm:pt modelId="{5963950A-DCCF-4C58-9C68-F39516AAD8B1}" type="parTrans" cxnId="{8037CBE5-C7B0-44FC-9F4B-3EDD3F4A72B2}">
      <dgm:prSet/>
      <dgm:spPr/>
      <dgm:t>
        <a:bodyPr/>
        <a:lstStyle/>
        <a:p>
          <a:endParaRPr lang="en-ID"/>
        </a:p>
      </dgm:t>
    </dgm:pt>
    <dgm:pt modelId="{B242A6DE-3AAD-4B9D-80B2-C611FDF7F57B}" type="sibTrans" cxnId="{8037CBE5-C7B0-44FC-9F4B-3EDD3F4A72B2}">
      <dgm:prSet/>
      <dgm:spPr/>
      <dgm:t>
        <a:bodyPr/>
        <a:lstStyle/>
        <a:p>
          <a:endParaRPr lang="en-ID"/>
        </a:p>
      </dgm:t>
    </dgm:pt>
    <dgm:pt modelId="{B845D150-2114-41E1-AE28-7DDC0CC0F5F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etc</a:t>
          </a:r>
          <a:endParaRPr lang="en-ID" dirty="0"/>
        </a:p>
      </dgm:t>
    </dgm:pt>
    <dgm:pt modelId="{28A2B2B7-A6F7-4025-91AF-3FA0F2C98448}" type="parTrans" cxnId="{7D08C939-68D5-44F5-B8E9-F91F6E68A8CC}">
      <dgm:prSet/>
      <dgm:spPr/>
      <dgm:t>
        <a:bodyPr/>
        <a:lstStyle/>
        <a:p>
          <a:endParaRPr lang="en-ID"/>
        </a:p>
      </dgm:t>
    </dgm:pt>
    <dgm:pt modelId="{A436DAB5-E71F-47D1-9B07-4101B91DB7D6}" type="sibTrans" cxnId="{7D08C939-68D5-44F5-B8E9-F91F6E68A8CC}">
      <dgm:prSet/>
      <dgm:spPr/>
      <dgm:t>
        <a:bodyPr/>
        <a:lstStyle/>
        <a:p>
          <a:endParaRPr lang="en-ID"/>
        </a:p>
      </dgm:t>
    </dgm:pt>
    <dgm:pt modelId="{D6CFC24D-978C-488C-A323-E92A18E6893C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Cardiac Origin</a:t>
          </a:r>
          <a:endParaRPr lang="en-ID" dirty="0"/>
        </a:p>
      </dgm:t>
    </dgm:pt>
    <dgm:pt modelId="{788B7862-C789-4DFA-83B2-122F81826CAE}" type="parTrans" cxnId="{7052E6FB-0B73-489C-A67E-F3A7D894A035}">
      <dgm:prSet/>
      <dgm:spPr/>
      <dgm:t>
        <a:bodyPr/>
        <a:lstStyle/>
        <a:p>
          <a:endParaRPr lang="en-ID"/>
        </a:p>
      </dgm:t>
    </dgm:pt>
    <dgm:pt modelId="{45087262-8AA9-4ADA-AC02-FED923231FFA}" type="sibTrans" cxnId="{7052E6FB-0B73-489C-A67E-F3A7D894A035}">
      <dgm:prSet/>
      <dgm:spPr/>
      <dgm:t>
        <a:bodyPr/>
        <a:lstStyle/>
        <a:p>
          <a:endParaRPr lang="en-ID"/>
        </a:p>
      </dgm:t>
    </dgm:pt>
    <dgm:pt modelId="{BFBD2025-7E14-4C5A-9497-FEAE4F55E4D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Congestive Heart Failure</a:t>
          </a:r>
          <a:endParaRPr lang="en-ID" dirty="0"/>
        </a:p>
      </dgm:t>
    </dgm:pt>
    <dgm:pt modelId="{D6485C1F-2DF3-4621-8AA1-B492CF96B116}" type="parTrans" cxnId="{17C26D30-A20B-4EEA-AA98-09A087F93AB5}">
      <dgm:prSet/>
      <dgm:spPr/>
      <dgm:t>
        <a:bodyPr/>
        <a:lstStyle/>
        <a:p>
          <a:endParaRPr lang="en-ID"/>
        </a:p>
      </dgm:t>
    </dgm:pt>
    <dgm:pt modelId="{46266935-6097-4DC0-9933-0A00E825CE8D}" type="sibTrans" cxnId="{17C26D30-A20B-4EEA-AA98-09A087F93AB5}">
      <dgm:prSet/>
      <dgm:spPr/>
      <dgm:t>
        <a:bodyPr/>
        <a:lstStyle/>
        <a:p>
          <a:endParaRPr lang="en-ID"/>
        </a:p>
      </dgm:t>
    </dgm:pt>
    <dgm:pt modelId="{CE72F6AF-F347-4E32-808B-48A26B62C81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Neuromuscular Origin</a:t>
          </a:r>
          <a:endParaRPr lang="en-ID" dirty="0"/>
        </a:p>
      </dgm:t>
    </dgm:pt>
    <dgm:pt modelId="{FD51EC09-A493-4FF8-A648-E3798AD725DA}" type="parTrans" cxnId="{439A00D8-8371-47D2-8516-2DCC566B8739}">
      <dgm:prSet/>
      <dgm:spPr/>
      <dgm:t>
        <a:bodyPr/>
        <a:lstStyle/>
        <a:p>
          <a:endParaRPr lang="en-ID"/>
        </a:p>
      </dgm:t>
    </dgm:pt>
    <dgm:pt modelId="{44EBA37A-09F7-4780-B96F-90FA750697CD}" type="sibTrans" cxnId="{439A00D8-8371-47D2-8516-2DCC566B8739}">
      <dgm:prSet/>
      <dgm:spPr/>
      <dgm:t>
        <a:bodyPr/>
        <a:lstStyle/>
        <a:p>
          <a:endParaRPr lang="en-ID"/>
        </a:p>
      </dgm:t>
    </dgm:pt>
    <dgm:pt modelId="{CC5B5D55-696F-4109-AF16-11C8BD88220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Chest trauma with fracture or flail chest</a:t>
          </a:r>
          <a:endParaRPr lang="en-ID" dirty="0"/>
        </a:p>
      </dgm:t>
    </dgm:pt>
    <dgm:pt modelId="{84B8BD1A-4159-4C9B-8050-08FB95F44C6C}" type="parTrans" cxnId="{73BD2F81-3A0A-4C9C-8D3B-D17ECE391622}">
      <dgm:prSet/>
      <dgm:spPr/>
      <dgm:t>
        <a:bodyPr/>
        <a:lstStyle/>
        <a:p>
          <a:endParaRPr lang="en-ID"/>
        </a:p>
      </dgm:t>
    </dgm:pt>
    <dgm:pt modelId="{B8C4E732-98EC-4066-8E8D-8337FE763764}" type="sibTrans" cxnId="{73BD2F81-3A0A-4C9C-8D3B-D17ECE391622}">
      <dgm:prSet/>
      <dgm:spPr/>
      <dgm:t>
        <a:bodyPr/>
        <a:lstStyle/>
        <a:p>
          <a:endParaRPr lang="en-ID"/>
        </a:p>
      </dgm:t>
    </dgm:pt>
    <dgm:pt modelId="{89F91F84-A7AC-4932-A339-AEEA5EA976A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Systemic Illness</a:t>
          </a:r>
          <a:endParaRPr lang="en-ID" dirty="0"/>
        </a:p>
      </dgm:t>
    </dgm:pt>
    <dgm:pt modelId="{1432C8BD-C499-4F6F-9491-98D792B74ECE}" type="parTrans" cxnId="{53385791-9C3B-47B3-AD8F-300F8DBBFA2E}">
      <dgm:prSet/>
      <dgm:spPr/>
      <dgm:t>
        <a:bodyPr/>
        <a:lstStyle/>
        <a:p>
          <a:endParaRPr lang="en-ID"/>
        </a:p>
      </dgm:t>
    </dgm:pt>
    <dgm:pt modelId="{AF73DBD6-F2C4-4E8D-A5AB-3C59A2F7D200}" type="sibTrans" cxnId="{53385791-9C3B-47B3-AD8F-300F8DBBFA2E}">
      <dgm:prSet/>
      <dgm:spPr/>
      <dgm:t>
        <a:bodyPr/>
        <a:lstStyle/>
        <a:p>
          <a:endParaRPr lang="en-ID"/>
        </a:p>
      </dgm:t>
    </dgm:pt>
    <dgm:pt modelId="{7988F2B2-FD67-45F4-BA36-88E5DDF46D9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COPD</a:t>
          </a:r>
          <a:endParaRPr lang="en-ID" dirty="0"/>
        </a:p>
      </dgm:t>
    </dgm:pt>
    <dgm:pt modelId="{997EFB1A-ABA9-4449-9C20-7CA14D8CD2B8}" type="parTrans" cxnId="{299E4734-56C1-46C5-929F-025FF157CFFC}">
      <dgm:prSet/>
      <dgm:spPr/>
      <dgm:t>
        <a:bodyPr/>
        <a:lstStyle/>
        <a:p>
          <a:endParaRPr lang="en-ID"/>
        </a:p>
      </dgm:t>
    </dgm:pt>
    <dgm:pt modelId="{3EDAD085-1C45-4258-947E-A6C3FB1A3009}" type="sibTrans" cxnId="{299E4734-56C1-46C5-929F-025FF157CFFC}">
      <dgm:prSet/>
      <dgm:spPr/>
      <dgm:t>
        <a:bodyPr/>
        <a:lstStyle/>
        <a:p>
          <a:endParaRPr lang="en-ID"/>
        </a:p>
      </dgm:t>
    </dgm:pt>
    <dgm:pt modelId="{A02D344B-BC0A-41E5-AFC2-6631B8E6522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Pneumonia</a:t>
          </a:r>
          <a:endParaRPr lang="en-ID" dirty="0"/>
        </a:p>
      </dgm:t>
    </dgm:pt>
    <dgm:pt modelId="{7BFAC6F4-08C0-43CA-91EA-9E320712A068}" type="parTrans" cxnId="{E18F92A7-E307-4624-B0E5-E782F92EC83F}">
      <dgm:prSet/>
      <dgm:spPr/>
      <dgm:t>
        <a:bodyPr/>
        <a:lstStyle/>
        <a:p>
          <a:endParaRPr lang="en-ID"/>
        </a:p>
      </dgm:t>
    </dgm:pt>
    <dgm:pt modelId="{3A5433B6-35E3-405E-84A5-3CD6058322FB}" type="sibTrans" cxnId="{E18F92A7-E307-4624-B0E5-E782F92EC83F}">
      <dgm:prSet/>
      <dgm:spPr/>
      <dgm:t>
        <a:bodyPr/>
        <a:lstStyle/>
        <a:p>
          <a:endParaRPr lang="en-ID"/>
        </a:p>
      </dgm:t>
    </dgm:pt>
    <dgm:pt modelId="{0C081457-BEB8-407F-B04B-66F20CCD2BF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Pulmonary Embolism</a:t>
          </a:r>
          <a:endParaRPr lang="en-ID" dirty="0"/>
        </a:p>
      </dgm:t>
    </dgm:pt>
    <dgm:pt modelId="{088740D7-76BB-4729-825E-B76783B74EFA}" type="parTrans" cxnId="{01CE5D8F-911E-4D6A-90EB-A69D9C345701}">
      <dgm:prSet/>
      <dgm:spPr/>
      <dgm:t>
        <a:bodyPr/>
        <a:lstStyle/>
        <a:p>
          <a:endParaRPr lang="en-ID"/>
        </a:p>
      </dgm:t>
    </dgm:pt>
    <dgm:pt modelId="{0F144F9B-77D5-49BD-8754-1FA377863F6C}" type="sibTrans" cxnId="{01CE5D8F-911E-4D6A-90EB-A69D9C345701}">
      <dgm:prSet/>
      <dgm:spPr/>
      <dgm:t>
        <a:bodyPr/>
        <a:lstStyle/>
        <a:p>
          <a:endParaRPr lang="en-ID"/>
        </a:p>
      </dgm:t>
    </dgm:pt>
    <dgm:pt modelId="{7A565A89-3830-45F0-82B3-181C5C65ACB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Thoracic Malignancy</a:t>
          </a:r>
          <a:endParaRPr lang="en-ID" dirty="0"/>
        </a:p>
      </dgm:t>
    </dgm:pt>
    <dgm:pt modelId="{DC3E6A94-11D7-4A7B-9962-07D81A9091B0}" type="parTrans" cxnId="{AFE5E879-0996-4DD7-A550-A9C3EEAF710E}">
      <dgm:prSet/>
      <dgm:spPr/>
      <dgm:t>
        <a:bodyPr/>
        <a:lstStyle/>
        <a:p>
          <a:endParaRPr lang="en-ID"/>
        </a:p>
      </dgm:t>
    </dgm:pt>
    <dgm:pt modelId="{61302D08-3D72-4363-B6BB-6198ACC500B2}" type="sibTrans" cxnId="{AFE5E879-0996-4DD7-A550-A9C3EEAF710E}">
      <dgm:prSet/>
      <dgm:spPr/>
      <dgm:t>
        <a:bodyPr/>
        <a:lstStyle/>
        <a:p>
          <a:endParaRPr lang="en-ID"/>
        </a:p>
      </dgm:t>
    </dgm:pt>
    <dgm:pt modelId="{738BCF89-E1F5-49E2-84F4-24935F5484E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Pneumothorax</a:t>
          </a:r>
          <a:endParaRPr lang="en-ID" dirty="0"/>
        </a:p>
      </dgm:t>
    </dgm:pt>
    <dgm:pt modelId="{084C85C1-A17A-443C-93B3-33571A7F2A8D}" type="parTrans" cxnId="{2BCF1737-4EAC-4AE2-8AFD-3D9C9A1534DD}">
      <dgm:prSet/>
      <dgm:spPr/>
      <dgm:t>
        <a:bodyPr/>
        <a:lstStyle/>
        <a:p>
          <a:endParaRPr lang="en-ID"/>
        </a:p>
      </dgm:t>
    </dgm:pt>
    <dgm:pt modelId="{68E311F6-1BC5-4253-AB51-60169CB53553}" type="sibTrans" cxnId="{2BCF1737-4EAC-4AE2-8AFD-3D9C9A1534DD}">
      <dgm:prSet/>
      <dgm:spPr/>
      <dgm:t>
        <a:bodyPr/>
        <a:lstStyle/>
        <a:p>
          <a:endParaRPr lang="en-ID"/>
        </a:p>
      </dgm:t>
    </dgm:pt>
    <dgm:pt modelId="{B8418170-EDEA-4FC9-9BEA-5DCFAD85385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Aspiration</a:t>
          </a:r>
          <a:endParaRPr lang="en-ID" dirty="0"/>
        </a:p>
      </dgm:t>
    </dgm:pt>
    <dgm:pt modelId="{43F3A731-D080-467E-9086-BC0782349FEB}" type="parTrans" cxnId="{72FA7F7C-ED1B-4426-853E-CDD1BA4A0221}">
      <dgm:prSet/>
      <dgm:spPr/>
      <dgm:t>
        <a:bodyPr/>
        <a:lstStyle/>
        <a:p>
          <a:endParaRPr lang="en-ID"/>
        </a:p>
      </dgm:t>
    </dgm:pt>
    <dgm:pt modelId="{14412D32-91BD-419D-8C97-13C2946AFDB3}" type="sibTrans" cxnId="{72FA7F7C-ED1B-4426-853E-CDD1BA4A0221}">
      <dgm:prSet/>
      <dgm:spPr/>
      <dgm:t>
        <a:bodyPr/>
        <a:lstStyle/>
        <a:p>
          <a:endParaRPr lang="en-ID"/>
        </a:p>
      </dgm:t>
    </dgm:pt>
    <dgm:pt modelId="{F0E4E74C-052F-4835-BC4D-AB8BC0A4DA5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Pleural Disease</a:t>
          </a:r>
          <a:endParaRPr lang="en-ID" dirty="0"/>
        </a:p>
      </dgm:t>
    </dgm:pt>
    <dgm:pt modelId="{4EDE4BE7-45DF-460D-81D5-3409A73AA8EB}" type="parTrans" cxnId="{5EC67D92-A8F2-4F45-B08D-06578022CC0F}">
      <dgm:prSet/>
      <dgm:spPr/>
      <dgm:t>
        <a:bodyPr/>
        <a:lstStyle/>
        <a:p>
          <a:endParaRPr lang="en-ID"/>
        </a:p>
      </dgm:t>
    </dgm:pt>
    <dgm:pt modelId="{F948268A-4F5F-4959-A86E-18D211BD0E5A}" type="sibTrans" cxnId="{5EC67D92-A8F2-4F45-B08D-06578022CC0F}">
      <dgm:prSet/>
      <dgm:spPr/>
      <dgm:t>
        <a:bodyPr/>
        <a:lstStyle/>
        <a:p>
          <a:endParaRPr lang="en-ID"/>
        </a:p>
      </dgm:t>
    </dgm:pt>
    <dgm:pt modelId="{D4B536FA-5069-407D-9D94-31C60F5BEDD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Pulmonary Edema</a:t>
          </a:r>
          <a:endParaRPr lang="en-ID" dirty="0"/>
        </a:p>
      </dgm:t>
    </dgm:pt>
    <dgm:pt modelId="{B8E8FD7F-61C4-4645-80E7-AA39C9006BB2}" type="parTrans" cxnId="{41D3D386-CEC4-4850-AFE0-0CB390D51E60}">
      <dgm:prSet/>
      <dgm:spPr/>
      <dgm:t>
        <a:bodyPr/>
        <a:lstStyle/>
        <a:p>
          <a:endParaRPr lang="en-ID"/>
        </a:p>
      </dgm:t>
    </dgm:pt>
    <dgm:pt modelId="{BDD578B7-46C9-4905-9CED-6E2075DA5E98}" type="sibTrans" cxnId="{41D3D386-CEC4-4850-AFE0-0CB390D51E60}">
      <dgm:prSet/>
      <dgm:spPr/>
      <dgm:t>
        <a:bodyPr/>
        <a:lstStyle/>
        <a:p>
          <a:endParaRPr lang="en-ID"/>
        </a:p>
      </dgm:t>
    </dgm:pt>
    <dgm:pt modelId="{90C2CBDA-D870-4F25-AA79-22368F6FF6F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Acute Coronary Syndrome</a:t>
          </a:r>
          <a:endParaRPr lang="en-ID" dirty="0"/>
        </a:p>
      </dgm:t>
    </dgm:pt>
    <dgm:pt modelId="{938ECD1D-0AAD-454F-B44A-085BDC4C3916}" type="parTrans" cxnId="{597529CA-4BD8-46BE-A820-3BFC36950F9D}">
      <dgm:prSet/>
      <dgm:spPr/>
      <dgm:t>
        <a:bodyPr/>
        <a:lstStyle/>
        <a:p>
          <a:endParaRPr lang="en-ID"/>
        </a:p>
      </dgm:t>
    </dgm:pt>
    <dgm:pt modelId="{4D6445B2-28E8-45CD-99F1-5F68FA831877}" type="sibTrans" cxnId="{597529CA-4BD8-46BE-A820-3BFC36950F9D}">
      <dgm:prSet/>
      <dgm:spPr/>
      <dgm:t>
        <a:bodyPr/>
        <a:lstStyle/>
        <a:p>
          <a:endParaRPr lang="en-ID"/>
        </a:p>
      </dgm:t>
    </dgm:pt>
    <dgm:pt modelId="{99219CE9-7A1B-450F-AF1C-878FEB72C32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Pericardial Tamponade</a:t>
          </a:r>
          <a:endParaRPr lang="en-ID" dirty="0"/>
        </a:p>
      </dgm:t>
    </dgm:pt>
    <dgm:pt modelId="{F1676977-BE8E-47FF-BD9C-D0B66632CB34}" type="parTrans" cxnId="{E0E78BFC-9FA7-4566-99B7-769C299CE3EA}">
      <dgm:prSet/>
      <dgm:spPr/>
      <dgm:t>
        <a:bodyPr/>
        <a:lstStyle/>
        <a:p>
          <a:endParaRPr lang="en-ID"/>
        </a:p>
      </dgm:t>
    </dgm:pt>
    <dgm:pt modelId="{1863F350-EDDF-4563-B827-BBB86F46ACA3}" type="sibTrans" cxnId="{E0E78BFC-9FA7-4566-99B7-769C299CE3EA}">
      <dgm:prSet/>
      <dgm:spPr/>
      <dgm:t>
        <a:bodyPr/>
        <a:lstStyle/>
        <a:p>
          <a:endParaRPr lang="en-ID"/>
        </a:p>
      </dgm:t>
    </dgm:pt>
    <dgm:pt modelId="{CDDD81FF-6325-42A9-A995-D90FC56E0CF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Valvular Heart Disease</a:t>
          </a:r>
          <a:endParaRPr lang="en-ID" dirty="0"/>
        </a:p>
      </dgm:t>
    </dgm:pt>
    <dgm:pt modelId="{F8342ECE-904E-4D9A-9E4A-788A115C516C}" type="parTrans" cxnId="{4F33E441-B962-4809-91A3-3734BCAC05CA}">
      <dgm:prSet/>
      <dgm:spPr/>
      <dgm:t>
        <a:bodyPr/>
        <a:lstStyle/>
        <a:p>
          <a:endParaRPr lang="en-ID"/>
        </a:p>
      </dgm:t>
    </dgm:pt>
    <dgm:pt modelId="{338A8A4D-6351-444B-9B47-B2C958E95D8F}" type="sibTrans" cxnId="{4F33E441-B962-4809-91A3-3734BCAC05CA}">
      <dgm:prSet/>
      <dgm:spPr/>
      <dgm:t>
        <a:bodyPr/>
        <a:lstStyle/>
        <a:p>
          <a:endParaRPr lang="en-ID"/>
        </a:p>
      </dgm:t>
    </dgm:pt>
    <dgm:pt modelId="{875498CF-ACE0-44D2-923B-4DE9F6D1B35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Pulmonary Hypertension</a:t>
          </a:r>
          <a:endParaRPr lang="en-ID" dirty="0"/>
        </a:p>
      </dgm:t>
    </dgm:pt>
    <dgm:pt modelId="{FD03B9F8-76CD-462D-B2A9-D4780E00CFFE}" type="parTrans" cxnId="{C441F562-BD28-4F81-9C73-9466F48EBFFB}">
      <dgm:prSet/>
      <dgm:spPr/>
      <dgm:t>
        <a:bodyPr/>
        <a:lstStyle/>
        <a:p>
          <a:endParaRPr lang="en-ID"/>
        </a:p>
      </dgm:t>
    </dgm:pt>
    <dgm:pt modelId="{95C0AE37-2934-4376-8471-FFCB496BA9D5}" type="sibTrans" cxnId="{C441F562-BD28-4F81-9C73-9466F48EBFFB}">
      <dgm:prSet/>
      <dgm:spPr/>
      <dgm:t>
        <a:bodyPr/>
        <a:lstStyle/>
        <a:p>
          <a:endParaRPr lang="en-ID"/>
        </a:p>
      </dgm:t>
    </dgm:pt>
    <dgm:pt modelId="{21B80A7A-C56D-46D4-A3C9-CD20E0F1FAF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Cardiac Arrhythmia</a:t>
          </a:r>
          <a:endParaRPr lang="en-ID" dirty="0"/>
        </a:p>
      </dgm:t>
    </dgm:pt>
    <dgm:pt modelId="{997B4C47-968C-491B-B1AB-7320E4D1BD82}" type="parTrans" cxnId="{B6D39B5E-A061-4F0F-9310-98AFF0D2C60A}">
      <dgm:prSet/>
      <dgm:spPr/>
      <dgm:t>
        <a:bodyPr/>
        <a:lstStyle/>
        <a:p>
          <a:endParaRPr lang="en-ID"/>
        </a:p>
      </dgm:t>
    </dgm:pt>
    <dgm:pt modelId="{7B411890-6F4F-427C-8E13-1FCF046EB799}" type="sibTrans" cxnId="{B6D39B5E-A061-4F0F-9310-98AFF0D2C60A}">
      <dgm:prSet/>
      <dgm:spPr/>
      <dgm:t>
        <a:bodyPr/>
        <a:lstStyle/>
        <a:p>
          <a:endParaRPr lang="en-ID"/>
        </a:p>
      </dgm:t>
    </dgm:pt>
    <dgm:pt modelId="{5B98BB4F-9665-4997-B317-48443FFC281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Intracardiac Shunting</a:t>
          </a:r>
          <a:endParaRPr lang="en-ID" dirty="0"/>
        </a:p>
      </dgm:t>
    </dgm:pt>
    <dgm:pt modelId="{D1D0A006-3209-4900-AF30-D2E2109E3B07}" type="parTrans" cxnId="{462A6E55-DF87-4F34-BB60-B476F6816F84}">
      <dgm:prSet/>
      <dgm:spPr/>
      <dgm:t>
        <a:bodyPr/>
        <a:lstStyle/>
        <a:p>
          <a:endParaRPr lang="en-ID"/>
        </a:p>
      </dgm:t>
    </dgm:pt>
    <dgm:pt modelId="{09FA5626-3178-4282-870A-F87BC374C49E}" type="sibTrans" cxnId="{462A6E55-DF87-4F34-BB60-B476F6816F84}">
      <dgm:prSet/>
      <dgm:spPr/>
      <dgm:t>
        <a:bodyPr/>
        <a:lstStyle/>
        <a:p>
          <a:endParaRPr lang="en-ID"/>
        </a:p>
      </dgm:t>
    </dgm:pt>
    <dgm:pt modelId="{4346A738-9EAC-498E-ABC3-0166A4A9B96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Massive Obesity</a:t>
          </a:r>
          <a:endParaRPr lang="en-ID" dirty="0"/>
        </a:p>
      </dgm:t>
    </dgm:pt>
    <dgm:pt modelId="{32B8083F-EAE2-431B-A126-92B88C7B2EE4}" type="parTrans" cxnId="{0FB319E4-8AA3-4499-A740-D96B15755E9D}">
      <dgm:prSet/>
      <dgm:spPr/>
      <dgm:t>
        <a:bodyPr/>
        <a:lstStyle/>
        <a:p>
          <a:endParaRPr lang="en-ID"/>
        </a:p>
      </dgm:t>
    </dgm:pt>
    <dgm:pt modelId="{0352544D-57CA-42D3-8962-9C93834CC524}" type="sibTrans" cxnId="{0FB319E4-8AA3-4499-A740-D96B15755E9D}">
      <dgm:prSet/>
      <dgm:spPr/>
      <dgm:t>
        <a:bodyPr/>
        <a:lstStyle/>
        <a:p>
          <a:endParaRPr lang="en-ID"/>
        </a:p>
      </dgm:t>
    </dgm:pt>
    <dgm:pt modelId="{177A94FA-9C7F-4442-A1F8-8BBE778AEFD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Kyphoscoliosis</a:t>
          </a:r>
          <a:endParaRPr lang="en-ID" dirty="0"/>
        </a:p>
      </dgm:t>
    </dgm:pt>
    <dgm:pt modelId="{F41945AD-2E50-4E11-8F17-9DDB137B304E}" type="parTrans" cxnId="{AA7D829F-4011-4B39-912F-9F086009551E}">
      <dgm:prSet/>
      <dgm:spPr/>
      <dgm:t>
        <a:bodyPr/>
        <a:lstStyle/>
        <a:p>
          <a:endParaRPr lang="en-ID"/>
        </a:p>
      </dgm:t>
    </dgm:pt>
    <dgm:pt modelId="{14234449-2B35-483E-9188-71B0839B8120}" type="sibTrans" cxnId="{AA7D829F-4011-4B39-912F-9F086009551E}">
      <dgm:prSet/>
      <dgm:spPr/>
      <dgm:t>
        <a:bodyPr/>
        <a:lstStyle/>
        <a:p>
          <a:endParaRPr lang="en-ID"/>
        </a:p>
      </dgm:t>
    </dgm:pt>
    <dgm:pt modelId="{DA289367-BBE7-4594-93E6-A5C8B9207CC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Central nervous system or spinal cord dysfunction</a:t>
          </a:r>
          <a:endParaRPr lang="en-ID" dirty="0"/>
        </a:p>
      </dgm:t>
    </dgm:pt>
    <dgm:pt modelId="{274F1DE3-18E8-4A62-A59F-0A278645A253}" type="parTrans" cxnId="{93E4443A-3C51-41FC-A625-C7F78E63D421}">
      <dgm:prSet/>
      <dgm:spPr/>
      <dgm:t>
        <a:bodyPr/>
        <a:lstStyle/>
        <a:p>
          <a:endParaRPr lang="en-ID"/>
        </a:p>
      </dgm:t>
    </dgm:pt>
    <dgm:pt modelId="{2CA9A579-EC02-409E-BB3A-3CDF78345ECA}" type="sibTrans" cxnId="{93E4443A-3C51-41FC-A625-C7F78E63D421}">
      <dgm:prSet/>
      <dgm:spPr/>
      <dgm:t>
        <a:bodyPr/>
        <a:lstStyle/>
        <a:p>
          <a:endParaRPr lang="en-ID"/>
        </a:p>
      </dgm:t>
    </dgm:pt>
    <dgm:pt modelId="{DF245F1C-55E3-42BB-94E1-670D1FB4A13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Phrenic nerve paralysis</a:t>
          </a:r>
          <a:endParaRPr lang="en-ID" dirty="0"/>
        </a:p>
      </dgm:t>
    </dgm:pt>
    <dgm:pt modelId="{D182CCDB-F7E6-46EA-B8A9-2B65CC018BE9}" type="parTrans" cxnId="{7AF0F28E-C888-48A4-9B03-E2A6A4987442}">
      <dgm:prSet/>
      <dgm:spPr/>
      <dgm:t>
        <a:bodyPr/>
        <a:lstStyle/>
        <a:p>
          <a:endParaRPr lang="en-ID"/>
        </a:p>
      </dgm:t>
    </dgm:pt>
    <dgm:pt modelId="{9D11051F-A7F1-449E-9DAA-8DF4FBD2495C}" type="sibTrans" cxnId="{7AF0F28E-C888-48A4-9B03-E2A6A4987442}">
      <dgm:prSet/>
      <dgm:spPr/>
      <dgm:t>
        <a:bodyPr/>
        <a:lstStyle/>
        <a:p>
          <a:endParaRPr lang="en-ID"/>
        </a:p>
      </dgm:t>
    </dgm:pt>
    <dgm:pt modelId="{83E7F563-3CDF-4D04-8B91-E3C2798BA56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Myopathy</a:t>
          </a:r>
          <a:endParaRPr lang="en-ID" dirty="0"/>
        </a:p>
      </dgm:t>
    </dgm:pt>
    <dgm:pt modelId="{BE73878C-386B-4773-8277-9D0C8407C4E9}" type="parTrans" cxnId="{C5D39769-C4E6-410D-A8E6-98DD1685D115}">
      <dgm:prSet/>
      <dgm:spPr/>
      <dgm:t>
        <a:bodyPr/>
        <a:lstStyle/>
        <a:p>
          <a:endParaRPr lang="en-ID"/>
        </a:p>
      </dgm:t>
    </dgm:pt>
    <dgm:pt modelId="{A004AD79-018E-43DD-816C-DF54598118E9}" type="sibTrans" cxnId="{C5D39769-C4E6-410D-A8E6-98DD1685D115}">
      <dgm:prSet/>
      <dgm:spPr/>
      <dgm:t>
        <a:bodyPr/>
        <a:lstStyle/>
        <a:p>
          <a:endParaRPr lang="en-ID"/>
        </a:p>
      </dgm:t>
    </dgm:pt>
    <dgm:pt modelId="{5103C3B1-B356-497B-AF19-2BFEAD9BD94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Neuropathy</a:t>
          </a:r>
          <a:endParaRPr lang="en-ID" dirty="0"/>
        </a:p>
      </dgm:t>
    </dgm:pt>
    <dgm:pt modelId="{0DA0DF46-4903-4A46-893B-473CAC85F4CB}" type="parTrans" cxnId="{CFF592E1-98D4-4B7D-94CE-F87D730BA0F5}">
      <dgm:prSet/>
      <dgm:spPr/>
      <dgm:t>
        <a:bodyPr/>
        <a:lstStyle/>
        <a:p>
          <a:endParaRPr lang="en-ID"/>
        </a:p>
      </dgm:t>
    </dgm:pt>
    <dgm:pt modelId="{969B07A6-EF01-42E8-822B-025C4CB16ED9}" type="sibTrans" cxnId="{CFF592E1-98D4-4B7D-94CE-F87D730BA0F5}">
      <dgm:prSet/>
      <dgm:spPr/>
      <dgm:t>
        <a:bodyPr/>
        <a:lstStyle/>
        <a:p>
          <a:endParaRPr lang="en-ID"/>
        </a:p>
      </dgm:t>
    </dgm:pt>
    <dgm:pt modelId="{0A5913B6-523F-4EAE-A99C-E432E485CD3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Psychogenic Origin</a:t>
          </a:r>
          <a:endParaRPr lang="en-ID" dirty="0"/>
        </a:p>
      </dgm:t>
    </dgm:pt>
    <dgm:pt modelId="{5A5FBB97-BE5B-4A54-82D7-93A413CEB48A}" type="parTrans" cxnId="{8E8EFEE5-ABD5-4AAB-91F6-080B7F645B19}">
      <dgm:prSet/>
      <dgm:spPr/>
      <dgm:t>
        <a:bodyPr/>
        <a:lstStyle/>
        <a:p>
          <a:endParaRPr lang="en-ID"/>
        </a:p>
      </dgm:t>
    </dgm:pt>
    <dgm:pt modelId="{94FE4AC7-0395-4BA7-A182-DEFA1875DB52}" type="sibTrans" cxnId="{8E8EFEE5-ABD5-4AAB-91F6-080B7F645B19}">
      <dgm:prSet/>
      <dgm:spPr/>
      <dgm:t>
        <a:bodyPr/>
        <a:lstStyle/>
        <a:p>
          <a:endParaRPr lang="en-ID"/>
        </a:p>
      </dgm:t>
    </dgm:pt>
    <dgm:pt modelId="{D4CF0909-48FB-4D9C-9C54-20EB046F612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Hyperventilation syndrome</a:t>
          </a:r>
          <a:endParaRPr lang="en-ID" dirty="0"/>
        </a:p>
      </dgm:t>
    </dgm:pt>
    <dgm:pt modelId="{CA5694B3-7331-4D35-9C15-48D671A92070}" type="parTrans" cxnId="{95F4BDB5-9CDF-4B87-BF7D-8C7E42A09AE1}">
      <dgm:prSet/>
      <dgm:spPr/>
      <dgm:t>
        <a:bodyPr/>
        <a:lstStyle/>
        <a:p>
          <a:endParaRPr lang="en-ID"/>
        </a:p>
      </dgm:t>
    </dgm:pt>
    <dgm:pt modelId="{F04AF0AF-8A88-4146-8AE9-DF3911AF0579}" type="sibTrans" cxnId="{95F4BDB5-9CDF-4B87-BF7D-8C7E42A09AE1}">
      <dgm:prSet/>
      <dgm:spPr/>
      <dgm:t>
        <a:bodyPr/>
        <a:lstStyle/>
        <a:p>
          <a:endParaRPr lang="en-ID"/>
        </a:p>
      </dgm:t>
    </dgm:pt>
    <dgm:pt modelId="{59CA96A1-D546-4064-8643-CCCCD3A7A1C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Psychogenic </a:t>
          </a:r>
          <a:r>
            <a:rPr lang="en-ID" b="0" i="0" dirty="0" err="1"/>
            <a:t>dyspnea</a:t>
          </a:r>
          <a:endParaRPr lang="en-ID" dirty="0"/>
        </a:p>
      </dgm:t>
    </dgm:pt>
    <dgm:pt modelId="{EDFAE493-FDD5-4C8A-983C-70F376909F4E}" type="parTrans" cxnId="{DDF7725D-9ED3-4BFC-91F6-ED3888164670}">
      <dgm:prSet/>
      <dgm:spPr/>
      <dgm:t>
        <a:bodyPr/>
        <a:lstStyle/>
        <a:p>
          <a:endParaRPr lang="en-ID"/>
        </a:p>
      </dgm:t>
    </dgm:pt>
    <dgm:pt modelId="{ECDDCAC6-4F47-459C-A14A-664E4D6EB1BB}" type="sibTrans" cxnId="{DDF7725D-9ED3-4BFC-91F6-ED3888164670}">
      <dgm:prSet/>
      <dgm:spPr/>
      <dgm:t>
        <a:bodyPr/>
        <a:lstStyle/>
        <a:p>
          <a:endParaRPr lang="en-ID"/>
        </a:p>
      </dgm:t>
    </dgm:pt>
    <dgm:pt modelId="{E464CF82-09F0-42DE-8686-3C060C2F3A2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Vocal cord dysfunction syndrome</a:t>
          </a:r>
          <a:endParaRPr lang="en-ID" dirty="0"/>
        </a:p>
      </dgm:t>
    </dgm:pt>
    <dgm:pt modelId="{EDCA4EAC-5E23-4466-A871-9B6DBEA5B7DA}" type="parTrans" cxnId="{15EA77CC-FB45-49EE-8D1A-10C5E8346393}">
      <dgm:prSet/>
      <dgm:spPr/>
      <dgm:t>
        <a:bodyPr/>
        <a:lstStyle/>
        <a:p>
          <a:endParaRPr lang="en-ID"/>
        </a:p>
      </dgm:t>
    </dgm:pt>
    <dgm:pt modelId="{55AB8478-FD32-47CA-BC7F-7D68F7D2834B}" type="sibTrans" cxnId="{15EA77CC-FB45-49EE-8D1A-10C5E8346393}">
      <dgm:prSet/>
      <dgm:spPr/>
      <dgm:t>
        <a:bodyPr/>
        <a:lstStyle/>
        <a:p>
          <a:endParaRPr lang="en-ID"/>
        </a:p>
      </dgm:t>
    </dgm:pt>
    <dgm:pt modelId="{3FBA241A-8180-4A6F-BB6F-B055FF24A3D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Foreign body aspiration</a:t>
          </a:r>
          <a:endParaRPr lang="en-ID" dirty="0"/>
        </a:p>
      </dgm:t>
    </dgm:pt>
    <dgm:pt modelId="{4F839637-3591-49C5-9CD9-7196A898F016}" type="parTrans" cxnId="{00D5D3AF-B24A-4299-A734-6530C577A0C0}">
      <dgm:prSet/>
      <dgm:spPr/>
      <dgm:t>
        <a:bodyPr/>
        <a:lstStyle/>
        <a:p>
          <a:endParaRPr lang="en-ID"/>
        </a:p>
      </dgm:t>
    </dgm:pt>
    <dgm:pt modelId="{49DEC4C8-E02A-431D-92BF-23F568337F56}" type="sibTrans" cxnId="{00D5D3AF-B24A-4299-A734-6530C577A0C0}">
      <dgm:prSet/>
      <dgm:spPr/>
      <dgm:t>
        <a:bodyPr/>
        <a:lstStyle/>
        <a:p>
          <a:endParaRPr lang="en-ID"/>
        </a:p>
      </dgm:t>
    </dgm:pt>
    <dgm:pt modelId="{43591A13-9FFE-4561-ACE0-D4E8A34478F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 err="1"/>
            <a:t>Anemia</a:t>
          </a:r>
          <a:endParaRPr lang="en-ID" dirty="0"/>
        </a:p>
      </dgm:t>
    </dgm:pt>
    <dgm:pt modelId="{3E80C45F-A4DC-48E6-AC6B-25223098F126}" type="parTrans" cxnId="{FE052B77-7D18-40CE-83BE-E93C25AC6FA7}">
      <dgm:prSet/>
      <dgm:spPr/>
      <dgm:t>
        <a:bodyPr/>
        <a:lstStyle/>
        <a:p>
          <a:endParaRPr lang="en-ID"/>
        </a:p>
      </dgm:t>
    </dgm:pt>
    <dgm:pt modelId="{8BE9812A-8A7E-4AA6-8844-00A32C29F1A9}" type="sibTrans" cxnId="{FE052B77-7D18-40CE-83BE-E93C25AC6FA7}">
      <dgm:prSet/>
      <dgm:spPr/>
      <dgm:t>
        <a:bodyPr/>
        <a:lstStyle/>
        <a:p>
          <a:endParaRPr lang="en-ID"/>
        </a:p>
      </dgm:t>
    </dgm:pt>
    <dgm:pt modelId="{61225ACD-AADB-446A-B357-8E4D95595E5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Acute renal failure</a:t>
          </a:r>
          <a:endParaRPr lang="en-ID" dirty="0"/>
        </a:p>
      </dgm:t>
    </dgm:pt>
    <dgm:pt modelId="{ED29D8CF-07D6-4659-A26F-AC9340428A34}" type="parTrans" cxnId="{3F9A066F-33E2-4AE8-B9DE-ABE439374309}">
      <dgm:prSet/>
      <dgm:spPr/>
      <dgm:t>
        <a:bodyPr/>
        <a:lstStyle/>
        <a:p>
          <a:endParaRPr lang="en-ID"/>
        </a:p>
      </dgm:t>
    </dgm:pt>
    <dgm:pt modelId="{CB9D36D1-7FB5-4895-9D1C-7D3D65CCB336}" type="sibTrans" cxnId="{3F9A066F-33E2-4AE8-B9DE-ABE439374309}">
      <dgm:prSet/>
      <dgm:spPr/>
      <dgm:t>
        <a:bodyPr/>
        <a:lstStyle/>
        <a:p>
          <a:endParaRPr lang="en-ID"/>
        </a:p>
      </dgm:t>
    </dgm:pt>
    <dgm:pt modelId="{3F190C96-49D2-4BC8-9433-D3674753EC9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Metabolic acidosis</a:t>
          </a:r>
          <a:endParaRPr lang="en-ID" dirty="0"/>
        </a:p>
      </dgm:t>
    </dgm:pt>
    <dgm:pt modelId="{19C73FD7-1C60-4E69-9B0C-79354F3AFEA8}" type="parTrans" cxnId="{14FE8F86-0D7B-44FA-8A34-A94502ACA5A0}">
      <dgm:prSet/>
      <dgm:spPr/>
      <dgm:t>
        <a:bodyPr/>
        <a:lstStyle/>
        <a:p>
          <a:endParaRPr lang="en-ID"/>
        </a:p>
      </dgm:t>
    </dgm:pt>
    <dgm:pt modelId="{A2908B3E-9BC7-486D-AD23-63EBA28BED10}" type="sibTrans" cxnId="{14FE8F86-0D7B-44FA-8A34-A94502ACA5A0}">
      <dgm:prSet/>
      <dgm:spPr/>
      <dgm:t>
        <a:bodyPr/>
        <a:lstStyle/>
        <a:p>
          <a:endParaRPr lang="en-ID"/>
        </a:p>
      </dgm:t>
    </dgm:pt>
    <dgm:pt modelId="{86FEBA01-D7CA-45BC-9EB3-5DB212A83CF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Thyrotoxicosis</a:t>
          </a:r>
          <a:endParaRPr lang="en-ID" dirty="0"/>
        </a:p>
      </dgm:t>
    </dgm:pt>
    <dgm:pt modelId="{016DA014-F087-41A5-84A4-FB5165BD5828}" type="parTrans" cxnId="{258F8AFB-BD4C-43F0-A0E1-41B747783E8E}">
      <dgm:prSet/>
      <dgm:spPr/>
      <dgm:t>
        <a:bodyPr/>
        <a:lstStyle/>
        <a:p>
          <a:endParaRPr lang="en-ID"/>
        </a:p>
      </dgm:t>
    </dgm:pt>
    <dgm:pt modelId="{CA751ABE-4816-4F3C-BE8B-5748586ABA41}" type="sibTrans" cxnId="{258F8AFB-BD4C-43F0-A0E1-41B747783E8E}">
      <dgm:prSet/>
      <dgm:spPr/>
      <dgm:t>
        <a:bodyPr/>
        <a:lstStyle/>
        <a:p>
          <a:endParaRPr lang="en-ID"/>
        </a:p>
      </dgm:t>
    </dgm:pt>
    <dgm:pt modelId="{30D813D1-F9BA-4E21-AA84-BFE325FBF80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Cirrhosis of the liver</a:t>
          </a:r>
          <a:endParaRPr lang="en-ID" dirty="0"/>
        </a:p>
      </dgm:t>
    </dgm:pt>
    <dgm:pt modelId="{AA51C865-64DE-4C81-906A-E7B1F3B9226B}" type="parTrans" cxnId="{EB131254-E311-47EF-B924-AACC2D245893}">
      <dgm:prSet/>
      <dgm:spPr/>
      <dgm:t>
        <a:bodyPr/>
        <a:lstStyle/>
        <a:p>
          <a:endParaRPr lang="en-ID"/>
        </a:p>
      </dgm:t>
    </dgm:pt>
    <dgm:pt modelId="{D2EAFBC5-6844-41E4-AD39-A14FF511D464}" type="sibTrans" cxnId="{EB131254-E311-47EF-B924-AACC2D245893}">
      <dgm:prSet/>
      <dgm:spPr/>
      <dgm:t>
        <a:bodyPr/>
        <a:lstStyle/>
        <a:p>
          <a:endParaRPr lang="en-ID"/>
        </a:p>
      </dgm:t>
    </dgm:pt>
    <dgm:pt modelId="{93BEF9B3-FC2C-41FF-9A8D-81D138FC987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Anaphylaxis</a:t>
          </a:r>
          <a:endParaRPr lang="en-ID" dirty="0"/>
        </a:p>
      </dgm:t>
    </dgm:pt>
    <dgm:pt modelId="{463AC36B-0066-4764-9B90-D1B5A5FA7039}" type="parTrans" cxnId="{D803ECBF-4FEA-4147-9596-963F82D41955}">
      <dgm:prSet/>
      <dgm:spPr/>
      <dgm:t>
        <a:bodyPr/>
        <a:lstStyle/>
        <a:p>
          <a:endParaRPr lang="en-ID"/>
        </a:p>
      </dgm:t>
    </dgm:pt>
    <dgm:pt modelId="{E81B3C23-7B8F-4942-B78E-BBA289A8AFE7}" type="sibTrans" cxnId="{D803ECBF-4FEA-4147-9596-963F82D41955}">
      <dgm:prSet/>
      <dgm:spPr/>
      <dgm:t>
        <a:bodyPr/>
        <a:lstStyle/>
        <a:p>
          <a:endParaRPr lang="en-ID"/>
        </a:p>
      </dgm:t>
    </dgm:pt>
    <dgm:pt modelId="{E88376DE-7C0C-4E0F-9888-700C61DD831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b="0" i="0" dirty="0"/>
            <a:t>Sepsis</a:t>
          </a:r>
          <a:endParaRPr lang="en-ID" dirty="0"/>
        </a:p>
      </dgm:t>
    </dgm:pt>
    <dgm:pt modelId="{6EA0BDBC-65CB-4A3E-8D37-134432469143}" type="parTrans" cxnId="{9758A4EA-503F-4330-9537-0DB1EB00DF77}">
      <dgm:prSet/>
      <dgm:spPr/>
      <dgm:t>
        <a:bodyPr/>
        <a:lstStyle/>
        <a:p>
          <a:endParaRPr lang="en-ID"/>
        </a:p>
      </dgm:t>
    </dgm:pt>
    <dgm:pt modelId="{928D22AE-8FCE-4344-B794-FF77C7F20597}" type="sibTrans" cxnId="{9758A4EA-503F-4330-9537-0DB1EB00DF77}">
      <dgm:prSet/>
      <dgm:spPr/>
      <dgm:t>
        <a:bodyPr/>
        <a:lstStyle/>
        <a:p>
          <a:endParaRPr lang="en-ID"/>
        </a:p>
      </dgm:t>
    </dgm:pt>
    <dgm:pt modelId="{21C55292-1186-42DA-B8A7-F2757BF0D6C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etc</a:t>
          </a:r>
          <a:endParaRPr lang="en-ID" dirty="0"/>
        </a:p>
      </dgm:t>
    </dgm:pt>
    <dgm:pt modelId="{A6D9AC4E-BC42-4066-AB86-5017E4ABEEA1}" type="parTrans" cxnId="{39DB10C7-9104-4B0D-92F6-C9203D9336E5}">
      <dgm:prSet/>
      <dgm:spPr/>
      <dgm:t>
        <a:bodyPr/>
        <a:lstStyle/>
        <a:p>
          <a:endParaRPr lang="en-ID"/>
        </a:p>
      </dgm:t>
    </dgm:pt>
    <dgm:pt modelId="{0D1518E4-6A5B-4FF7-A59E-FD7E2217E3BB}" type="sibTrans" cxnId="{39DB10C7-9104-4B0D-92F6-C9203D9336E5}">
      <dgm:prSet/>
      <dgm:spPr/>
      <dgm:t>
        <a:bodyPr/>
        <a:lstStyle/>
        <a:p>
          <a:endParaRPr lang="en-ID"/>
        </a:p>
      </dgm:t>
    </dgm:pt>
    <dgm:pt modelId="{73A41960-A49E-4D8E-992B-4F88A1AC8021}" type="pres">
      <dgm:prSet presAssocID="{6349D05B-C43E-40C3-A3DD-416D8004FDF8}" presName="Name0" presStyleCnt="0">
        <dgm:presLayoutVars>
          <dgm:dir/>
          <dgm:animLvl val="lvl"/>
          <dgm:resizeHandles val="exact"/>
        </dgm:presLayoutVars>
      </dgm:prSet>
      <dgm:spPr/>
    </dgm:pt>
    <dgm:pt modelId="{62320158-BC94-4BC3-A3CE-5CC6B0125CE1}" type="pres">
      <dgm:prSet presAssocID="{3628C057-D7D5-4F73-95FC-5FC7E4B65B13}" presName="composite" presStyleCnt="0"/>
      <dgm:spPr/>
    </dgm:pt>
    <dgm:pt modelId="{BC088CAD-7748-4583-8962-8293B2148BF8}" type="pres">
      <dgm:prSet presAssocID="{3628C057-D7D5-4F73-95FC-5FC7E4B65B1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4ACC152-4E24-4CA6-A548-81B2341C96D2}" type="pres">
      <dgm:prSet presAssocID="{3628C057-D7D5-4F73-95FC-5FC7E4B65B13}" presName="desTx" presStyleLbl="alignAccFollowNode1" presStyleIdx="0" presStyleCnt="5">
        <dgm:presLayoutVars>
          <dgm:bulletEnabled val="1"/>
        </dgm:presLayoutVars>
      </dgm:prSet>
      <dgm:spPr/>
    </dgm:pt>
    <dgm:pt modelId="{EC13B545-74A8-4CD0-8605-762C991AA3BC}" type="pres">
      <dgm:prSet presAssocID="{EE03C9B2-C7DE-45B3-9195-3C8237D8CFEC}" presName="space" presStyleCnt="0"/>
      <dgm:spPr/>
    </dgm:pt>
    <dgm:pt modelId="{9A497319-4227-498D-83EF-A9B96C0DF8B3}" type="pres">
      <dgm:prSet presAssocID="{D6CFC24D-978C-488C-A323-E92A18E6893C}" presName="composite" presStyleCnt="0"/>
      <dgm:spPr/>
    </dgm:pt>
    <dgm:pt modelId="{68CC8892-058C-4306-B79A-4C3FFCD6C0A5}" type="pres">
      <dgm:prSet presAssocID="{D6CFC24D-978C-488C-A323-E92A18E6893C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001C751B-38BE-47CE-8A42-8ED29939BBA3}" type="pres">
      <dgm:prSet presAssocID="{D6CFC24D-978C-488C-A323-E92A18E6893C}" presName="desTx" presStyleLbl="alignAccFollowNode1" presStyleIdx="1" presStyleCnt="5">
        <dgm:presLayoutVars>
          <dgm:bulletEnabled val="1"/>
        </dgm:presLayoutVars>
      </dgm:prSet>
      <dgm:spPr/>
    </dgm:pt>
    <dgm:pt modelId="{7918FA16-907B-41AE-8ABA-1E79027B8AAE}" type="pres">
      <dgm:prSet presAssocID="{45087262-8AA9-4ADA-AC02-FED923231FFA}" presName="space" presStyleCnt="0"/>
      <dgm:spPr/>
    </dgm:pt>
    <dgm:pt modelId="{AF6D5F64-8624-44F9-B25C-4A155F8DEDBE}" type="pres">
      <dgm:prSet presAssocID="{CE72F6AF-F347-4E32-808B-48A26B62C814}" presName="composite" presStyleCnt="0"/>
      <dgm:spPr/>
    </dgm:pt>
    <dgm:pt modelId="{367748E7-9301-449E-AB13-1B4F5D51142A}" type="pres">
      <dgm:prSet presAssocID="{CE72F6AF-F347-4E32-808B-48A26B62C81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0D33EEC4-3179-461F-B47A-648D8ECA01D2}" type="pres">
      <dgm:prSet presAssocID="{CE72F6AF-F347-4E32-808B-48A26B62C814}" presName="desTx" presStyleLbl="alignAccFollowNode1" presStyleIdx="2" presStyleCnt="5">
        <dgm:presLayoutVars>
          <dgm:bulletEnabled val="1"/>
        </dgm:presLayoutVars>
      </dgm:prSet>
      <dgm:spPr/>
    </dgm:pt>
    <dgm:pt modelId="{517914FC-5F88-475B-89D8-DB531D424D70}" type="pres">
      <dgm:prSet presAssocID="{44EBA37A-09F7-4780-B96F-90FA750697CD}" presName="space" presStyleCnt="0"/>
      <dgm:spPr/>
    </dgm:pt>
    <dgm:pt modelId="{B74942B9-2887-4188-ACF9-DDE75C4352DD}" type="pres">
      <dgm:prSet presAssocID="{0A5913B6-523F-4EAE-A99C-E432E485CD3D}" presName="composite" presStyleCnt="0"/>
      <dgm:spPr/>
    </dgm:pt>
    <dgm:pt modelId="{76479E14-1A4E-4E1F-AA90-FA668902F303}" type="pres">
      <dgm:prSet presAssocID="{0A5913B6-523F-4EAE-A99C-E432E485CD3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BBC8CC1-A70C-47CD-963F-B11FDFFC94B1}" type="pres">
      <dgm:prSet presAssocID="{0A5913B6-523F-4EAE-A99C-E432E485CD3D}" presName="desTx" presStyleLbl="alignAccFollowNode1" presStyleIdx="3" presStyleCnt="5">
        <dgm:presLayoutVars>
          <dgm:bulletEnabled val="1"/>
        </dgm:presLayoutVars>
      </dgm:prSet>
      <dgm:spPr/>
    </dgm:pt>
    <dgm:pt modelId="{50C4CC09-E0DE-45ED-B1A6-65C4F1C86499}" type="pres">
      <dgm:prSet presAssocID="{94FE4AC7-0395-4BA7-A182-DEFA1875DB52}" presName="space" presStyleCnt="0"/>
      <dgm:spPr/>
    </dgm:pt>
    <dgm:pt modelId="{B0F635C5-B743-4745-AFF4-121B0D9F446A}" type="pres">
      <dgm:prSet presAssocID="{89F91F84-A7AC-4932-A339-AEEA5EA976A8}" presName="composite" presStyleCnt="0"/>
      <dgm:spPr/>
    </dgm:pt>
    <dgm:pt modelId="{6F0B82E7-530D-4447-8172-4887DC97DDBF}" type="pres">
      <dgm:prSet presAssocID="{89F91F84-A7AC-4932-A339-AEEA5EA976A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58E750D-1797-4F2B-B05D-2D39C60EF762}" type="pres">
      <dgm:prSet presAssocID="{89F91F84-A7AC-4932-A339-AEEA5EA976A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0AC970A-5305-4D9B-AA79-09D045893543}" type="presOf" srcId="{A02D344B-BC0A-41E5-AFC2-6631B8E65224}" destId="{C4ACC152-4E24-4CA6-A548-81B2341C96D2}" srcOrd="0" destOrd="2" presId="urn:microsoft.com/office/officeart/2005/8/layout/hList1"/>
    <dgm:cxn modelId="{0837F60F-3878-4ADE-9446-2CDAD055847D}" type="presOf" srcId="{DF245F1C-55E3-42BB-94E1-670D1FB4A13E}" destId="{0D33EEC4-3179-461F-B47A-648D8ECA01D2}" srcOrd="0" destOrd="4" presId="urn:microsoft.com/office/officeart/2005/8/layout/hList1"/>
    <dgm:cxn modelId="{45D07B12-7BF9-4E35-9A4F-654D4B467512}" type="presOf" srcId="{6349D05B-C43E-40C3-A3DD-416D8004FDF8}" destId="{73A41960-A49E-4D8E-992B-4F88A1AC8021}" srcOrd="0" destOrd="0" presId="urn:microsoft.com/office/officeart/2005/8/layout/hList1"/>
    <dgm:cxn modelId="{551E6414-0388-452F-95E0-E38AA03BF5E4}" type="presOf" srcId="{5B98BB4F-9665-4997-B317-48443FFC2815}" destId="{001C751B-38BE-47CE-8A42-8ED29939BBA3}" srcOrd="0" destOrd="7" presId="urn:microsoft.com/office/officeart/2005/8/layout/hList1"/>
    <dgm:cxn modelId="{3DFD971A-E135-4957-9CB1-CA7107BD713B}" type="presOf" srcId="{7A565A89-3830-45F0-82B3-181C5C65ACB1}" destId="{C4ACC152-4E24-4CA6-A548-81B2341C96D2}" srcOrd="0" destOrd="4" presId="urn:microsoft.com/office/officeart/2005/8/layout/hList1"/>
    <dgm:cxn modelId="{21AA261F-9E07-4AAF-AB82-5EBC5AC286A9}" type="presOf" srcId="{83E7F563-3CDF-4D04-8B91-E3C2798BA569}" destId="{0D33EEC4-3179-461F-B47A-648D8ECA01D2}" srcOrd="0" destOrd="5" presId="urn:microsoft.com/office/officeart/2005/8/layout/hList1"/>
    <dgm:cxn modelId="{7F664D2C-CDB0-4455-8358-17FA1E9CE6C6}" type="presOf" srcId="{BFBD2025-7E14-4C5A-9497-FEAE4F55E4D2}" destId="{001C751B-38BE-47CE-8A42-8ED29939BBA3}" srcOrd="0" destOrd="0" presId="urn:microsoft.com/office/officeart/2005/8/layout/hList1"/>
    <dgm:cxn modelId="{72EC1F2F-03EE-4F33-8032-D5D233119ADD}" type="presOf" srcId="{0C081457-BEB8-407F-B04B-66F20CCD2BF2}" destId="{C4ACC152-4E24-4CA6-A548-81B2341C96D2}" srcOrd="0" destOrd="3" presId="urn:microsoft.com/office/officeart/2005/8/layout/hList1"/>
    <dgm:cxn modelId="{50F0AE2F-CCFB-44B3-80AC-52CA4F9A5F84}" type="presOf" srcId="{B845D150-2114-41E1-AE28-7DDC0CC0F5F3}" destId="{C4ACC152-4E24-4CA6-A548-81B2341C96D2}" srcOrd="0" destOrd="8" presId="urn:microsoft.com/office/officeart/2005/8/layout/hList1"/>
    <dgm:cxn modelId="{17C26D30-A20B-4EEA-AA98-09A087F93AB5}" srcId="{D6CFC24D-978C-488C-A323-E92A18E6893C}" destId="{BFBD2025-7E14-4C5A-9497-FEAE4F55E4D2}" srcOrd="0" destOrd="0" parTransId="{D6485C1F-2DF3-4621-8AA1-B492CF96B116}" sibTransId="{46266935-6097-4DC0-9933-0A00E825CE8D}"/>
    <dgm:cxn modelId="{03124732-A0D0-4328-A07D-ACAA4579C1D4}" type="presOf" srcId="{D4CF0909-48FB-4D9C-9C54-20EB046F6129}" destId="{FBBC8CC1-A70C-47CD-963F-B11FDFFC94B1}" srcOrd="0" destOrd="0" presId="urn:microsoft.com/office/officeart/2005/8/layout/hList1"/>
    <dgm:cxn modelId="{AC0B8D33-008C-458F-830B-057E0AC0874A}" type="presOf" srcId="{3FBA241A-8180-4A6F-BB6F-B055FF24A3DA}" destId="{FBBC8CC1-A70C-47CD-963F-B11FDFFC94B1}" srcOrd="0" destOrd="3" presId="urn:microsoft.com/office/officeart/2005/8/layout/hList1"/>
    <dgm:cxn modelId="{299E4734-56C1-46C5-929F-025FF157CFFC}" srcId="{3628C057-D7D5-4F73-95FC-5FC7E4B65B13}" destId="{7988F2B2-FD67-45F4-BA36-88E5DDF46D9B}" srcOrd="1" destOrd="0" parTransId="{997EFB1A-ABA9-4449-9C20-7CA14D8CD2B8}" sibTransId="{3EDAD085-1C45-4258-947E-A6C3FB1A3009}"/>
    <dgm:cxn modelId="{2BCF1737-4EAC-4AE2-8AFD-3D9C9A1534DD}" srcId="{3628C057-D7D5-4F73-95FC-5FC7E4B65B13}" destId="{738BCF89-E1F5-49E2-84F4-24935F5484E2}" srcOrd="5" destOrd="0" parTransId="{084C85C1-A17A-443C-93B3-33571A7F2A8D}" sibTransId="{68E311F6-1BC5-4253-AB51-60169CB53553}"/>
    <dgm:cxn modelId="{AD73B838-F187-468F-AE94-790A0D02A0B7}" type="presOf" srcId="{177A94FA-9C7F-4442-A1F8-8BBE778AEFD2}" destId="{0D33EEC4-3179-461F-B47A-648D8ECA01D2}" srcOrd="0" destOrd="2" presId="urn:microsoft.com/office/officeart/2005/8/layout/hList1"/>
    <dgm:cxn modelId="{7D08C939-68D5-44F5-B8E9-F91F6E68A8CC}" srcId="{3628C057-D7D5-4F73-95FC-5FC7E4B65B13}" destId="{B845D150-2114-41E1-AE28-7DDC0CC0F5F3}" srcOrd="8" destOrd="0" parTransId="{28A2B2B7-A6F7-4025-91AF-3FA0F2C98448}" sibTransId="{A436DAB5-E71F-47D1-9B07-4101B91DB7D6}"/>
    <dgm:cxn modelId="{F449E739-A480-4DC6-BF6D-7F0F99064C61}" type="presOf" srcId="{D6CFC24D-978C-488C-A323-E92A18E6893C}" destId="{68CC8892-058C-4306-B79A-4C3FFCD6C0A5}" srcOrd="0" destOrd="0" presId="urn:microsoft.com/office/officeart/2005/8/layout/hList1"/>
    <dgm:cxn modelId="{93E4443A-3C51-41FC-A625-C7F78E63D421}" srcId="{CE72F6AF-F347-4E32-808B-48A26B62C814}" destId="{DA289367-BBE7-4594-93E6-A5C8B9207CC1}" srcOrd="3" destOrd="0" parTransId="{274F1DE3-18E8-4A62-A59F-0A278645A253}" sibTransId="{2CA9A579-EC02-409E-BB3A-3CDF78345ECA}"/>
    <dgm:cxn modelId="{5C8A9B3A-D001-405A-8770-8A9487781BA8}" type="presOf" srcId="{E464CF82-09F0-42DE-8686-3C060C2F3A2A}" destId="{FBBC8CC1-A70C-47CD-963F-B11FDFFC94B1}" srcOrd="0" destOrd="2" presId="urn:microsoft.com/office/officeart/2005/8/layout/hList1"/>
    <dgm:cxn modelId="{DDF7725D-9ED3-4BFC-91F6-ED3888164670}" srcId="{0A5913B6-523F-4EAE-A99C-E432E485CD3D}" destId="{59CA96A1-D546-4064-8643-CCCCD3A7A1CF}" srcOrd="1" destOrd="0" parTransId="{EDFAE493-FDD5-4C8A-983C-70F376909F4E}" sibTransId="{ECDDCAC6-4F47-459C-A14A-664E4D6EB1BB}"/>
    <dgm:cxn modelId="{B6D39B5E-A061-4F0F-9310-98AFF0D2C60A}" srcId="{D6CFC24D-978C-488C-A323-E92A18E6893C}" destId="{21B80A7A-C56D-46D4-A3C9-CD20E0F1FAFE}" srcOrd="6" destOrd="0" parTransId="{997B4C47-968C-491B-B1AB-7320E4D1BD82}" sibTransId="{7B411890-6F4F-427C-8E13-1FCF046EB799}"/>
    <dgm:cxn modelId="{214ACC5E-E1AD-44E4-A26A-A352C588E588}" type="presOf" srcId="{21B80A7A-C56D-46D4-A3C9-CD20E0F1FAFE}" destId="{001C751B-38BE-47CE-8A42-8ED29939BBA3}" srcOrd="0" destOrd="6" presId="urn:microsoft.com/office/officeart/2005/8/layout/hList1"/>
    <dgm:cxn modelId="{4F33E441-B962-4809-91A3-3734BCAC05CA}" srcId="{D6CFC24D-978C-488C-A323-E92A18E6893C}" destId="{CDDD81FF-6325-42A9-A995-D90FC56E0CF8}" srcOrd="4" destOrd="0" parTransId="{F8342ECE-904E-4D9A-9E4A-788A115C516C}" sibTransId="{338A8A4D-6351-444B-9B47-B2C958E95D8F}"/>
    <dgm:cxn modelId="{8B882442-E892-44DC-93F0-E866AF82CDDF}" type="presOf" srcId="{D4B536FA-5069-407D-9D94-31C60F5BEDDF}" destId="{001C751B-38BE-47CE-8A42-8ED29939BBA3}" srcOrd="0" destOrd="1" presId="urn:microsoft.com/office/officeart/2005/8/layout/hList1"/>
    <dgm:cxn modelId="{53A09A42-E790-4805-B3AB-61A04E62C49E}" type="presOf" srcId="{738BCF89-E1F5-49E2-84F4-24935F5484E2}" destId="{C4ACC152-4E24-4CA6-A548-81B2341C96D2}" srcOrd="0" destOrd="5" presId="urn:microsoft.com/office/officeart/2005/8/layout/hList1"/>
    <dgm:cxn modelId="{C441F562-BD28-4F81-9C73-9466F48EBFFB}" srcId="{D6CFC24D-978C-488C-A323-E92A18E6893C}" destId="{875498CF-ACE0-44D2-923B-4DE9F6D1B35B}" srcOrd="5" destOrd="0" parTransId="{FD03B9F8-76CD-462D-B2A9-D4780E00CFFE}" sibTransId="{95C0AE37-2934-4376-8471-FFCB496BA9D5}"/>
    <dgm:cxn modelId="{BC1C1045-106A-4F4E-8A89-6365567E74AA}" type="presOf" srcId="{21C55292-1186-42DA-B8A7-F2757BF0D6C8}" destId="{A58E750D-1797-4F2B-B05D-2D39C60EF762}" srcOrd="0" destOrd="7" presId="urn:microsoft.com/office/officeart/2005/8/layout/hList1"/>
    <dgm:cxn modelId="{C5D39769-C4E6-410D-A8E6-98DD1685D115}" srcId="{CE72F6AF-F347-4E32-808B-48A26B62C814}" destId="{83E7F563-3CDF-4D04-8B91-E3C2798BA569}" srcOrd="5" destOrd="0" parTransId="{BE73878C-386B-4773-8277-9D0C8407C4E9}" sibTransId="{A004AD79-018E-43DD-816C-DF54598118E9}"/>
    <dgm:cxn modelId="{EB8C9C4B-626D-4DE2-93A0-036824082028}" type="presOf" srcId="{43591A13-9FFE-4561-ACE0-D4E8A34478F1}" destId="{A58E750D-1797-4F2B-B05D-2D39C60EF762}" srcOrd="0" destOrd="0" presId="urn:microsoft.com/office/officeart/2005/8/layout/hList1"/>
    <dgm:cxn modelId="{3F9A066F-33E2-4AE8-B9DE-ABE439374309}" srcId="{89F91F84-A7AC-4932-A339-AEEA5EA976A8}" destId="{61225ACD-AADB-446A-B357-8E4D95595E52}" srcOrd="1" destOrd="0" parTransId="{ED29D8CF-07D6-4659-A26F-AC9340428A34}" sibTransId="{CB9D36D1-7FB5-4895-9D1C-7D3D65CCB336}"/>
    <dgm:cxn modelId="{EB131254-E311-47EF-B924-AACC2D245893}" srcId="{89F91F84-A7AC-4932-A339-AEEA5EA976A8}" destId="{30D813D1-F9BA-4E21-AA84-BFE325FBF80F}" srcOrd="4" destOrd="0" parTransId="{AA51C865-64DE-4C81-906A-E7B1F3B9226B}" sibTransId="{D2EAFBC5-6844-41E4-AD39-A14FF511D464}"/>
    <dgm:cxn modelId="{462A6E55-DF87-4F34-BB60-B476F6816F84}" srcId="{D6CFC24D-978C-488C-A323-E92A18E6893C}" destId="{5B98BB4F-9665-4997-B317-48443FFC2815}" srcOrd="7" destOrd="0" parTransId="{D1D0A006-3209-4900-AF30-D2E2109E3B07}" sibTransId="{09FA5626-3178-4282-870A-F87BC374C49E}"/>
    <dgm:cxn modelId="{FE052B77-7D18-40CE-83BE-E93C25AC6FA7}" srcId="{89F91F84-A7AC-4932-A339-AEEA5EA976A8}" destId="{43591A13-9FFE-4561-ACE0-D4E8A34478F1}" srcOrd="0" destOrd="0" parTransId="{3E80C45F-A4DC-48E6-AC6B-25223098F126}" sibTransId="{8BE9812A-8A7E-4AA6-8844-00A32C29F1A9}"/>
    <dgm:cxn modelId="{AFE5E879-0996-4DD7-A550-A9C3EEAF710E}" srcId="{3628C057-D7D5-4F73-95FC-5FC7E4B65B13}" destId="{7A565A89-3830-45F0-82B3-181C5C65ACB1}" srcOrd="4" destOrd="0" parTransId="{DC3E6A94-11D7-4A7B-9962-07D81A9091B0}" sibTransId="{61302D08-3D72-4363-B6BB-6198ACC500B2}"/>
    <dgm:cxn modelId="{72FA7F7C-ED1B-4426-853E-CDD1BA4A0221}" srcId="{3628C057-D7D5-4F73-95FC-5FC7E4B65B13}" destId="{B8418170-EDEA-4FC9-9BEA-5DCFAD853851}" srcOrd="6" destOrd="0" parTransId="{43F3A731-D080-467E-9086-BC0782349FEB}" sibTransId="{14412D32-91BD-419D-8C97-13C2946AFDB3}"/>
    <dgm:cxn modelId="{E63EF87E-A331-43E3-9D52-F9F8D4EB4528}" type="presOf" srcId="{4346A738-9EAC-498E-ABC3-0166A4A9B96F}" destId="{0D33EEC4-3179-461F-B47A-648D8ECA01D2}" srcOrd="0" destOrd="1" presId="urn:microsoft.com/office/officeart/2005/8/layout/hList1"/>
    <dgm:cxn modelId="{73BD2F81-3A0A-4C9C-8D3B-D17ECE391622}" srcId="{CE72F6AF-F347-4E32-808B-48A26B62C814}" destId="{CC5B5D55-696F-4109-AF16-11C8BD88220A}" srcOrd="0" destOrd="0" parTransId="{84B8BD1A-4159-4C9B-8050-08FB95F44C6C}" sibTransId="{B8C4E732-98EC-4066-8E8D-8337FE763764}"/>
    <dgm:cxn modelId="{14FE8F86-0D7B-44FA-8A34-A94502ACA5A0}" srcId="{89F91F84-A7AC-4932-A339-AEEA5EA976A8}" destId="{3F190C96-49D2-4BC8-9433-D3674753EC90}" srcOrd="2" destOrd="0" parTransId="{19C73FD7-1C60-4E69-9B0C-79354F3AFEA8}" sibTransId="{A2908B3E-9BC7-486D-AD23-63EBA28BED10}"/>
    <dgm:cxn modelId="{41D3D386-CEC4-4850-AFE0-0CB390D51E60}" srcId="{D6CFC24D-978C-488C-A323-E92A18E6893C}" destId="{D4B536FA-5069-407D-9D94-31C60F5BEDDF}" srcOrd="1" destOrd="0" parTransId="{B8E8FD7F-61C4-4645-80E7-AA39C9006BB2}" sibTransId="{BDD578B7-46C9-4905-9CED-6E2075DA5E98}"/>
    <dgm:cxn modelId="{A73DF689-8172-4DFD-9986-64760A598DDB}" type="presOf" srcId="{7988F2B2-FD67-45F4-BA36-88E5DDF46D9B}" destId="{C4ACC152-4E24-4CA6-A548-81B2341C96D2}" srcOrd="0" destOrd="1" presId="urn:microsoft.com/office/officeart/2005/8/layout/hList1"/>
    <dgm:cxn modelId="{3D86B08A-591C-4D39-9308-60BC208B6C77}" type="presOf" srcId="{61225ACD-AADB-446A-B357-8E4D95595E52}" destId="{A58E750D-1797-4F2B-B05D-2D39C60EF762}" srcOrd="0" destOrd="1" presId="urn:microsoft.com/office/officeart/2005/8/layout/hList1"/>
    <dgm:cxn modelId="{BECF728D-D464-43C2-8A7C-4832A70DB0C7}" srcId="{6349D05B-C43E-40C3-A3DD-416D8004FDF8}" destId="{3628C057-D7D5-4F73-95FC-5FC7E4B65B13}" srcOrd="0" destOrd="0" parTransId="{CF41CD7F-62EC-4CD3-B0BA-A1C66AD45E00}" sibTransId="{EE03C9B2-C7DE-45B3-9195-3C8237D8CFEC}"/>
    <dgm:cxn modelId="{CA76A88D-A4AD-4AD2-A1AD-62BB0FE9D937}" type="presOf" srcId="{0A5913B6-523F-4EAE-A99C-E432E485CD3D}" destId="{76479E14-1A4E-4E1F-AA90-FA668902F303}" srcOrd="0" destOrd="0" presId="urn:microsoft.com/office/officeart/2005/8/layout/hList1"/>
    <dgm:cxn modelId="{3D15F18E-60B4-4428-ABBA-2EC1FCCA6AF8}" type="presOf" srcId="{3F190C96-49D2-4BC8-9433-D3674753EC90}" destId="{A58E750D-1797-4F2B-B05D-2D39C60EF762}" srcOrd="0" destOrd="2" presId="urn:microsoft.com/office/officeart/2005/8/layout/hList1"/>
    <dgm:cxn modelId="{7AF0F28E-C888-48A4-9B03-E2A6A4987442}" srcId="{CE72F6AF-F347-4E32-808B-48A26B62C814}" destId="{DF245F1C-55E3-42BB-94E1-670D1FB4A13E}" srcOrd="4" destOrd="0" parTransId="{D182CCDB-F7E6-46EA-B8A9-2B65CC018BE9}" sibTransId="{9D11051F-A7F1-449E-9DAA-8DF4FBD2495C}"/>
    <dgm:cxn modelId="{01CE5D8F-911E-4D6A-90EB-A69D9C345701}" srcId="{3628C057-D7D5-4F73-95FC-5FC7E4B65B13}" destId="{0C081457-BEB8-407F-B04B-66F20CCD2BF2}" srcOrd="3" destOrd="0" parTransId="{088740D7-76BB-4729-825E-B76783B74EFA}" sibTransId="{0F144F9B-77D5-49BD-8754-1FA377863F6C}"/>
    <dgm:cxn modelId="{53385791-9C3B-47B3-AD8F-300F8DBBFA2E}" srcId="{6349D05B-C43E-40C3-A3DD-416D8004FDF8}" destId="{89F91F84-A7AC-4932-A339-AEEA5EA976A8}" srcOrd="4" destOrd="0" parTransId="{1432C8BD-C499-4F6F-9491-98D792B74ECE}" sibTransId="{AF73DBD6-F2C4-4E8D-A5AB-3C59A2F7D200}"/>
    <dgm:cxn modelId="{5EC67D92-A8F2-4F45-B08D-06578022CC0F}" srcId="{3628C057-D7D5-4F73-95FC-5FC7E4B65B13}" destId="{F0E4E74C-052F-4835-BC4D-AB8BC0A4DA55}" srcOrd="7" destOrd="0" parTransId="{4EDE4BE7-45DF-460D-81D5-3409A73AA8EB}" sibTransId="{F948268A-4F5F-4959-A86E-18D211BD0E5A}"/>
    <dgm:cxn modelId="{2A70FD94-6256-49D5-83C6-1F017B119C63}" type="presOf" srcId="{30D813D1-F9BA-4E21-AA84-BFE325FBF80F}" destId="{A58E750D-1797-4F2B-B05D-2D39C60EF762}" srcOrd="0" destOrd="4" presId="urn:microsoft.com/office/officeart/2005/8/layout/hList1"/>
    <dgm:cxn modelId="{66616699-A60A-421B-B50B-A0D42914872A}" type="presOf" srcId="{5103C3B1-B356-497B-AF19-2BFEAD9BD94A}" destId="{0D33EEC4-3179-461F-B47A-648D8ECA01D2}" srcOrd="0" destOrd="6" presId="urn:microsoft.com/office/officeart/2005/8/layout/hList1"/>
    <dgm:cxn modelId="{AA7D829F-4011-4B39-912F-9F086009551E}" srcId="{CE72F6AF-F347-4E32-808B-48A26B62C814}" destId="{177A94FA-9C7F-4442-A1F8-8BBE778AEFD2}" srcOrd="2" destOrd="0" parTransId="{F41945AD-2E50-4E11-8F17-9DDB137B304E}" sibTransId="{14234449-2B35-483E-9188-71B0839B8120}"/>
    <dgm:cxn modelId="{E18F92A7-E307-4624-B0E5-E782F92EC83F}" srcId="{3628C057-D7D5-4F73-95FC-5FC7E4B65B13}" destId="{A02D344B-BC0A-41E5-AFC2-6631B8E65224}" srcOrd="2" destOrd="0" parTransId="{7BFAC6F4-08C0-43CA-91EA-9E320712A068}" sibTransId="{3A5433B6-35E3-405E-84A5-3CD6058322FB}"/>
    <dgm:cxn modelId="{00D5D3AF-B24A-4299-A734-6530C577A0C0}" srcId="{0A5913B6-523F-4EAE-A99C-E432E485CD3D}" destId="{3FBA241A-8180-4A6F-BB6F-B055FF24A3DA}" srcOrd="3" destOrd="0" parTransId="{4F839637-3591-49C5-9CD9-7196A898F016}" sibTransId="{49DEC4C8-E02A-431D-92BF-23F568337F56}"/>
    <dgm:cxn modelId="{95F4BDB5-9CDF-4B87-BF7D-8C7E42A09AE1}" srcId="{0A5913B6-523F-4EAE-A99C-E432E485CD3D}" destId="{D4CF0909-48FB-4D9C-9C54-20EB046F6129}" srcOrd="0" destOrd="0" parTransId="{CA5694B3-7331-4D35-9C15-48D671A92070}" sibTransId="{F04AF0AF-8A88-4146-8AE9-DF3911AF0579}"/>
    <dgm:cxn modelId="{0B46A7BA-3952-4659-8704-FDC304A55A37}" type="presOf" srcId="{CC5B5D55-696F-4109-AF16-11C8BD88220A}" destId="{0D33EEC4-3179-461F-B47A-648D8ECA01D2}" srcOrd="0" destOrd="0" presId="urn:microsoft.com/office/officeart/2005/8/layout/hList1"/>
    <dgm:cxn modelId="{7BDEA7BC-30DC-4CF0-83AE-D85C6F2C3197}" type="presOf" srcId="{59CA96A1-D546-4064-8643-CCCCD3A7A1CF}" destId="{FBBC8CC1-A70C-47CD-963F-B11FDFFC94B1}" srcOrd="0" destOrd="1" presId="urn:microsoft.com/office/officeart/2005/8/layout/hList1"/>
    <dgm:cxn modelId="{D803ECBF-4FEA-4147-9596-963F82D41955}" srcId="{89F91F84-A7AC-4932-A339-AEEA5EA976A8}" destId="{93BEF9B3-FC2C-41FF-9A8D-81D138FC987F}" srcOrd="5" destOrd="0" parTransId="{463AC36B-0066-4764-9B90-D1B5A5FA7039}" sibTransId="{E81B3C23-7B8F-4942-B78E-BBA289A8AFE7}"/>
    <dgm:cxn modelId="{39DB10C7-9104-4B0D-92F6-C9203D9336E5}" srcId="{89F91F84-A7AC-4932-A339-AEEA5EA976A8}" destId="{21C55292-1186-42DA-B8A7-F2757BF0D6C8}" srcOrd="7" destOrd="0" parTransId="{A6D9AC4E-BC42-4066-AB86-5017E4ABEEA1}" sibTransId="{0D1518E4-6A5B-4FF7-A59E-FD7E2217E3BB}"/>
    <dgm:cxn modelId="{597529CA-4BD8-46BE-A820-3BFC36950F9D}" srcId="{D6CFC24D-978C-488C-A323-E92A18E6893C}" destId="{90C2CBDA-D870-4F25-AA79-22368F6FF6F1}" srcOrd="2" destOrd="0" parTransId="{938ECD1D-0AAD-454F-B44A-085BDC4C3916}" sibTransId="{4D6445B2-28E8-45CD-99F1-5F68FA831877}"/>
    <dgm:cxn modelId="{15EA77CC-FB45-49EE-8D1A-10C5E8346393}" srcId="{0A5913B6-523F-4EAE-A99C-E432E485CD3D}" destId="{E464CF82-09F0-42DE-8686-3C060C2F3A2A}" srcOrd="2" destOrd="0" parTransId="{EDCA4EAC-5E23-4466-A871-9B6DBEA5B7DA}" sibTransId="{55AB8478-FD32-47CA-BC7F-7D68F7D2834B}"/>
    <dgm:cxn modelId="{3E6131CF-E61A-4968-997D-E182761EAD1E}" type="presOf" srcId="{875498CF-ACE0-44D2-923B-4DE9F6D1B35B}" destId="{001C751B-38BE-47CE-8A42-8ED29939BBA3}" srcOrd="0" destOrd="5" presId="urn:microsoft.com/office/officeart/2005/8/layout/hList1"/>
    <dgm:cxn modelId="{9C74B9D6-7F35-456C-BB0B-81CFBB87B956}" type="presOf" srcId="{CDDD81FF-6325-42A9-A995-D90FC56E0CF8}" destId="{001C751B-38BE-47CE-8A42-8ED29939BBA3}" srcOrd="0" destOrd="4" presId="urn:microsoft.com/office/officeart/2005/8/layout/hList1"/>
    <dgm:cxn modelId="{D0E5CCD7-DF3D-4CAB-B123-AE3AE2C8E8EB}" type="presOf" srcId="{DA289367-BBE7-4594-93E6-A5C8B9207CC1}" destId="{0D33EEC4-3179-461F-B47A-648D8ECA01D2}" srcOrd="0" destOrd="3" presId="urn:microsoft.com/office/officeart/2005/8/layout/hList1"/>
    <dgm:cxn modelId="{D6FDEED7-3BA1-4967-892C-0205189094D8}" type="presOf" srcId="{90C2CBDA-D870-4F25-AA79-22368F6FF6F1}" destId="{001C751B-38BE-47CE-8A42-8ED29939BBA3}" srcOrd="0" destOrd="2" presId="urn:microsoft.com/office/officeart/2005/8/layout/hList1"/>
    <dgm:cxn modelId="{439A00D8-8371-47D2-8516-2DCC566B8739}" srcId="{6349D05B-C43E-40C3-A3DD-416D8004FDF8}" destId="{CE72F6AF-F347-4E32-808B-48A26B62C814}" srcOrd="2" destOrd="0" parTransId="{FD51EC09-A493-4FF8-A648-E3798AD725DA}" sibTransId="{44EBA37A-09F7-4780-B96F-90FA750697CD}"/>
    <dgm:cxn modelId="{ADC9EFD8-EDAD-4039-951C-454058CD84CF}" type="presOf" srcId="{CE72F6AF-F347-4E32-808B-48A26B62C814}" destId="{367748E7-9301-449E-AB13-1B4F5D51142A}" srcOrd="0" destOrd="0" presId="urn:microsoft.com/office/officeart/2005/8/layout/hList1"/>
    <dgm:cxn modelId="{0FE6C6DA-777E-4BD3-BBFE-6D1CBABC974F}" type="presOf" srcId="{86FEBA01-D7CA-45BC-9EB3-5DB212A83CF4}" destId="{A58E750D-1797-4F2B-B05D-2D39C60EF762}" srcOrd="0" destOrd="3" presId="urn:microsoft.com/office/officeart/2005/8/layout/hList1"/>
    <dgm:cxn modelId="{5D6342DE-216D-4DCC-9AA1-2386539958F5}" type="presOf" srcId="{E88376DE-7C0C-4E0F-9888-700C61DD831D}" destId="{A58E750D-1797-4F2B-B05D-2D39C60EF762}" srcOrd="0" destOrd="6" presId="urn:microsoft.com/office/officeart/2005/8/layout/hList1"/>
    <dgm:cxn modelId="{6A7D9EDF-A9D9-4BAB-B99B-ACE93D916C8F}" type="presOf" srcId="{89F91F84-A7AC-4932-A339-AEEA5EA976A8}" destId="{6F0B82E7-530D-4447-8172-4887DC97DDBF}" srcOrd="0" destOrd="0" presId="urn:microsoft.com/office/officeart/2005/8/layout/hList1"/>
    <dgm:cxn modelId="{5CE9C4DF-88E9-451F-8BB8-88564E648245}" type="presOf" srcId="{F0E4E74C-052F-4835-BC4D-AB8BC0A4DA55}" destId="{C4ACC152-4E24-4CA6-A548-81B2341C96D2}" srcOrd="0" destOrd="7" presId="urn:microsoft.com/office/officeart/2005/8/layout/hList1"/>
    <dgm:cxn modelId="{CFF592E1-98D4-4B7D-94CE-F87D730BA0F5}" srcId="{CE72F6AF-F347-4E32-808B-48A26B62C814}" destId="{5103C3B1-B356-497B-AF19-2BFEAD9BD94A}" srcOrd="6" destOrd="0" parTransId="{0DA0DF46-4903-4A46-893B-473CAC85F4CB}" sibTransId="{969B07A6-EF01-42E8-822B-025C4CB16ED9}"/>
    <dgm:cxn modelId="{0FB319E4-8AA3-4499-A740-D96B15755E9D}" srcId="{CE72F6AF-F347-4E32-808B-48A26B62C814}" destId="{4346A738-9EAC-498E-ABC3-0166A4A9B96F}" srcOrd="1" destOrd="0" parTransId="{32B8083F-EAE2-431B-A126-92B88C7B2EE4}" sibTransId="{0352544D-57CA-42D3-8962-9C93834CC524}"/>
    <dgm:cxn modelId="{8037CBE5-C7B0-44FC-9F4B-3EDD3F4A72B2}" srcId="{3628C057-D7D5-4F73-95FC-5FC7E4B65B13}" destId="{115CD134-63C2-45B6-8D45-8098FA0A2782}" srcOrd="0" destOrd="0" parTransId="{5963950A-DCCF-4C58-9C68-F39516AAD8B1}" sibTransId="{B242A6DE-3AAD-4B9D-80B2-C611FDF7F57B}"/>
    <dgm:cxn modelId="{8E8EFEE5-ABD5-4AAB-91F6-080B7F645B19}" srcId="{6349D05B-C43E-40C3-A3DD-416D8004FDF8}" destId="{0A5913B6-523F-4EAE-A99C-E432E485CD3D}" srcOrd="3" destOrd="0" parTransId="{5A5FBB97-BE5B-4A54-82D7-93A413CEB48A}" sibTransId="{94FE4AC7-0395-4BA7-A182-DEFA1875DB52}"/>
    <dgm:cxn modelId="{1C814FE9-F554-48F2-9624-EF3094DB1D3E}" type="presOf" srcId="{B8418170-EDEA-4FC9-9BEA-5DCFAD853851}" destId="{C4ACC152-4E24-4CA6-A548-81B2341C96D2}" srcOrd="0" destOrd="6" presId="urn:microsoft.com/office/officeart/2005/8/layout/hList1"/>
    <dgm:cxn modelId="{CCD627EA-28D0-447B-AB92-73BE0F6CE909}" type="presOf" srcId="{93BEF9B3-FC2C-41FF-9A8D-81D138FC987F}" destId="{A58E750D-1797-4F2B-B05D-2D39C60EF762}" srcOrd="0" destOrd="5" presId="urn:microsoft.com/office/officeart/2005/8/layout/hList1"/>
    <dgm:cxn modelId="{9758A4EA-503F-4330-9537-0DB1EB00DF77}" srcId="{89F91F84-A7AC-4932-A339-AEEA5EA976A8}" destId="{E88376DE-7C0C-4E0F-9888-700C61DD831D}" srcOrd="6" destOrd="0" parTransId="{6EA0BDBC-65CB-4A3E-8D37-134432469143}" sibTransId="{928D22AE-8FCE-4344-B794-FF77C7F20597}"/>
    <dgm:cxn modelId="{301091EC-3777-412C-9EB7-48265C071B06}" type="presOf" srcId="{115CD134-63C2-45B6-8D45-8098FA0A2782}" destId="{C4ACC152-4E24-4CA6-A548-81B2341C96D2}" srcOrd="0" destOrd="0" presId="urn:microsoft.com/office/officeart/2005/8/layout/hList1"/>
    <dgm:cxn modelId="{4EB79DEF-DD62-4763-AA6D-498EB80DB096}" type="presOf" srcId="{3628C057-D7D5-4F73-95FC-5FC7E4B65B13}" destId="{BC088CAD-7748-4583-8962-8293B2148BF8}" srcOrd="0" destOrd="0" presId="urn:microsoft.com/office/officeart/2005/8/layout/hList1"/>
    <dgm:cxn modelId="{746D40F4-C7D1-4ED4-BE3D-59A01F394536}" type="presOf" srcId="{99219CE9-7A1B-450F-AF1C-878FEB72C322}" destId="{001C751B-38BE-47CE-8A42-8ED29939BBA3}" srcOrd="0" destOrd="3" presId="urn:microsoft.com/office/officeart/2005/8/layout/hList1"/>
    <dgm:cxn modelId="{258F8AFB-BD4C-43F0-A0E1-41B747783E8E}" srcId="{89F91F84-A7AC-4932-A339-AEEA5EA976A8}" destId="{86FEBA01-D7CA-45BC-9EB3-5DB212A83CF4}" srcOrd="3" destOrd="0" parTransId="{016DA014-F087-41A5-84A4-FB5165BD5828}" sibTransId="{CA751ABE-4816-4F3C-BE8B-5748586ABA41}"/>
    <dgm:cxn modelId="{7052E6FB-0B73-489C-A67E-F3A7D894A035}" srcId="{6349D05B-C43E-40C3-A3DD-416D8004FDF8}" destId="{D6CFC24D-978C-488C-A323-E92A18E6893C}" srcOrd="1" destOrd="0" parTransId="{788B7862-C789-4DFA-83B2-122F81826CAE}" sibTransId="{45087262-8AA9-4ADA-AC02-FED923231FFA}"/>
    <dgm:cxn modelId="{E0E78BFC-9FA7-4566-99B7-769C299CE3EA}" srcId="{D6CFC24D-978C-488C-A323-E92A18E6893C}" destId="{99219CE9-7A1B-450F-AF1C-878FEB72C322}" srcOrd="3" destOrd="0" parTransId="{F1676977-BE8E-47FF-BD9C-D0B66632CB34}" sibTransId="{1863F350-EDDF-4563-B827-BBB86F46ACA3}"/>
    <dgm:cxn modelId="{55C650F8-9CB2-4EA2-AEDB-DE494473DB49}" type="presParOf" srcId="{73A41960-A49E-4D8E-992B-4F88A1AC8021}" destId="{62320158-BC94-4BC3-A3CE-5CC6B0125CE1}" srcOrd="0" destOrd="0" presId="urn:microsoft.com/office/officeart/2005/8/layout/hList1"/>
    <dgm:cxn modelId="{527A8302-1CE8-4AC4-814E-EF8AF098484F}" type="presParOf" srcId="{62320158-BC94-4BC3-A3CE-5CC6B0125CE1}" destId="{BC088CAD-7748-4583-8962-8293B2148BF8}" srcOrd="0" destOrd="0" presId="urn:microsoft.com/office/officeart/2005/8/layout/hList1"/>
    <dgm:cxn modelId="{30503B79-D544-4E04-8D53-237BE4320A09}" type="presParOf" srcId="{62320158-BC94-4BC3-A3CE-5CC6B0125CE1}" destId="{C4ACC152-4E24-4CA6-A548-81B2341C96D2}" srcOrd="1" destOrd="0" presId="urn:microsoft.com/office/officeart/2005/8/layout/hList1"/>
    <dgm:cxn modelId="{E65348AF-0252-4A2B-942C-F75B1D60D086}" type="presParOf" srcId="{73A41960-A49E-4D8E-992B-4F88A1AC8021}" destId="{EC13B545-74A8-4CD0-8605-762C991AA3BC}" srcOrd="1" destOrd="0" presId="urn:microsoft.com/office/officeart/2005/8/layout/hList1"/>
    <dgm:cxn modelId="{D985AAB1-EC9F-49C0-AE9C-AB8E42AA2C75}" type="presParOf" srcId="{73A41960-A49E-4D8E-992B-4F88A1AC8021}" destId="{9A497319-4227-498D-83EF-A9B96C0DF8B3}" srcOrd="2" destOrd="0" presId="urn:microsoft.com/office/officeart/2005/8/layout/hList1"/>
    <dgm:cxn modelId="{FDEA81FE-2C90-4D66-92CC-0CAB2576837C}" type="presParOf" srcId="{9A497319-4227-498D-83EF-A9B96C0DF8B3}" destId="{68CC8892-058C-4306-B79A-4C3FFCD6C0A5}" srcOrd="0" destOrd="0" presId="urn:microsoft.com/office/officeart/2005/8/layout/hList1"/>
    <dgm:cxn modelId="{6CBF9854-6D16-43F6-ABB1-9BCCB10CA8D4}" type="presParOf" srcId="{9A497319-4227-498D-83EF-A9B96C0DF8B3}" destId="{001C751B-38BE-47CE-8A42-8ED29939BBA3}" srcOrd="1" destOrd="0" presId="urn:microsoft.com/office/officeart/2005/8/layout/hList1"/>
    <dgm:cxn modelId="{E05153D7-4A6E-4CC4-8E57-B50FB648D2E4}" type="presParOf" srcId="{73A41960-A49E-4D8E-992B-4F88A1AC8021}" destId="{7918FA16-907B-41AE-8ABA-1E79027B8AAE}" srcOrd="3" destOrd="0" presId="urn:microsoft.com/office/officeart/2005/8/layout/hList1"/>
    <dgm:cxn modelId="{8D5F30F7-3B7B-4B7E-852A-ECB5B5C024C3}" type="presParOf" srcId="{73A41960-A49E-4D8E-992B-4F88A1AC8021}" destId="{AF6D5F64-8624-44F9-B25C-4A155F8DEDBE}" srcOrd="4" destOrd="0" presId="urn:microsoft.com/office/officeart/2005/8/layout/hList1"/>
    <dgm:cxn modelId="{CD94B566-63A5-42B0-A10C-6927905359B1}" type="presParOf" srcId="{AF6D5F64-8624-44F9-B25C-4A155F8DEDBE}" destId="{367748E7-9301-449E-AB13-1B4F5D51142A}" srcOrd="0" destOrd="0" presId="urn:microsoft.com/office/officeart/2005/8/layout/hList1"/>
    <dgm:cxn modelId="{1AF086D3-9026-4C11-A2A8-E449A1135ACF}" type="presParOf" srcId="{AF6D5F64-8624-44F9-B25C-4A155F8DEDBE}" destId="{0D33EEC4-3179-461F-B47A-648D8ECA01D2}" srcOrd="1" destOrd="0" presId="urn:microsoft.com/office/officeart/2005/8/layout/hList1"/>
    <dgm:cxn modelId="{A826399A-2289-4592-A9B5-BF235D20AF45}" type="presParOf" srcId="{73A41960-A49E-4D8E-992B-4F88A1AC8021}" destId="{517914FC-5F88-475B-89D8-DB531D424D70}" srcOrd="5" destOrd="0" presId="urn:microsoft.com/office/officeart/2005/8/layout/hList1"/>
    <dgm:cxn modelId="{B100B2D3-BBF8-45D9-A0AB-575509FF7EAD}" type="presParOf" srcId="{73A41960-A49E-4D8E-992B-4F88A1AC8021}" destId="{B74942B9-2887-4188-ACF9-DDE75C4352DD}" srcOrd="6" destOrd="0" presId="urn:microsoft.com/office/officeart/2005/8/layout/hList1"/>
    <dgm:cxn modelId="{1AA908FC-30EB-4363-B1D4-203A03965876}" type="presParOf" srcId="{B74942B9-2887-4188-ACF9-DDE75C4352DD}" destId="{76479E14-1A4E-4E1F-AA90-FA668902F303}" srcOrd="0" destOrd="0" presId="urn:microsoft.com/office/officeart/2005/8/layout/hList1"/>
    <dgm:cxn modelId="{4FFB2B27-FA79-48A6-BF8F-D19F47090D24}" type="presParOf" srcId="{B74942B9-2887-4188-ACF9-DDE75C4352DD}" destId="{FBBC8CC1-A70C-47CD-963F-B11FDFFC94B1}" srcOrd="1" destOrd="0" presId="urn:microsoft.com/office/officeart/2005/8/layout/hList1"/>
    <dgm:cxn modelId="{23EA6002-C0ED-43C2-BFB7-4A316ABB774A}" type="presParOf" srcId="{73A41960-A49E-4D8E-992B-4F88A1AC8021}" destId="{50C4CC09-E0DE-45ED-B1A6-65C4F1C86499}" srcOrd="7" destOrd="0" presId="urn:microsoft.com/office/officeart/2005/8/layout/hList1"/>
    <dgm:cxn modelId="{299EDDAD-6077-4672-B72D-6EF894460046}" type="presParOf" srcId="{73A41960-A49E-4D8E-992B-4F88A1AC8021}" destId="{B0F635C5-B743-4745-AFF4-121B0D9F446A}" srcOrd="8" destOrd="0" presId="urn:microsoft.com/office/officeart/2005/8/layout/hList1"/>
    <dgm:cxn modelId="{95F93B1A-EDF9-4E1D-A77F-36D54E9B52B6}" type="presParOf" srcId="{B0F635C5-B743-4745-AFF4-121B0D9F446A}" destId="{6F0B82E7-530D-4447-8172-4887DC97DDBF}" srcOrd="0" destOrd="0" presId="urn:microsoft.com/office/officeart/2005/8/layout/hList1"/>
    <dgm:cxn modelId="{E5E17E96-BEBB-4B45-9698-A7BE17AE58AB}" type="presParOf" srcId="{B0F635C5-B743-4745-AFF4-121B0D9F446A}" destId="{A58E750D-1797-4F2B-B05D-2D39C60EF7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88CAD-7748-4583-8962-8293B2148BF8}">
      <dsp:nvSpPr>
        <dsp:cNvPr id="0" name=""/>
        <dsp:cNvSpPr/>
      </dsp:nvSpPr>
      <dsp:spPr>
        <a:xfrm>
          <a:off x="5572" y="173746"/>
          <a:ext cx="2135981" cy="623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Respiratory Origin</a:t>
          </a:r>
          <a:endParaRPr lang="en-ID" sz="1800" kern="1200" dirty="0"/>
        </a:p>
      </dsp:txBody>
      <dsp:txXfrm>
        <a:off x="5572" y="173746"/>
        <a:ext cx="2135981" cy="623397"/>
      </dsp:txXfrm>
    </dsp:sp>
    <dsp:sp modelId="{C4ACC152-4E24-4CA6-A548-81B2341C96D2}">
      <dsp:nvSpPr>
        <dsp:cNvPr id="0" name=""/>
        <dsp:cNvSpPr/>
      </dsp:nvSpPr>
      <dsp:spPr>
        <a:xfrm>
          <a:off x="5572" y="797143"/>
          <a:ext cx="2135981" cy="4348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Asthma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COPD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Pneumonia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Pulmonary Embolism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Thoracic Malignancy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Pneumothorax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Aspiration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Pleural Disease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etc</a:t>
          </a:r>
          <a:endParaRPr lang="en-ID" sz="1800" kern="1200" dirty="0"/>
        </a:p>
      </dsp:txBody>
      <dsp:txXfrm>
        <a:off x="5572" y="797143"/>
        <a:ext cx="2135981" cy="4348079"/>
      </dsp:txXfrm>
    </dsp:sp>
    <dsp:sp modelId="{68CC8892-058C-4306-B79A-4C3FFCD6C0A5}">
      <dsp:nvSpPr>
        <dsp:cNvPr id="0" name=""/>
        <dsp:cNvSpPr/>
      </dsp:nvSpPr>
      <dsp:spPr>
        <a:xfrm>
          <a:off x="2440590" y="173746"/>
          <a:ext cx="2135981" cy="623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Cardiac Origin</a:t>
          </a:r>
          <a:endParaRPr lang="en-ID" sz="1800" kern="1200" dirty="0"/>
        </a:p>
      </dsp:txBody>
      <dsp:txXfrm>
        <a:off x="2440590" y="173746"/>
        <a:ext cx="2135981" cy="623397"/>
      </dsp:txXfrm>
    </dsp:sp>
    <dsp:sp modelId="{001C751B-38BE-47CE-8A42-8ED29939BBA3}">
      <dsp:nvSpPr>
        <dsp:cNvPr id="0" name=""/>
        <dsp:cNvSpPr/>
      </dsp:nvSpPr>
      <dsp:spPr>
        <a:xfrm>
          <a:off x="2440590" y="797143"/>
          <a:ext cx="2135981" cy="4348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Congestive Heart Failure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Pulmonary Edema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Acute Coronary Syndrome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Pericardial Tamponade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Valvular Heart Disease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Pulmonary Hypertension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Cardiac Arrhythmia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Intracardiac Shunting</a:t>
          </a:r>
          <a:endParaRPr lang="en-ID" sz="1800" kern="1200" dirty="0"/>
        </a:p>
      </dsp:txBody>
      <dsp:txXfrm>
        <a:off x="2440590" y="797143"/>
        <a:ext cx="2135981" cy="4348079"/>
      </dsp:txXfrm>
    </dsp:sp>
    <dsp:sp modelId="{367748E7-9301-449E-AB13-1B4F5D51142A}">
      <dsp:nvSpPr>
        <dsp:cNvPr id="0" name=""/>
        <dsp:cNvSpPr/>
      </dsp:nvSpPr>
      <dsp:spPr>
        <a:xfrm>
          <a:off x="4875608" y="173746"/>
          <a:ext cx="2135981" cy="623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Neuromuscular Origin</a:t>
          </a:r>
          <a:endParaRPr lang="en-ID" sz="1800" kern="1200" dirty="0"/>
        </a:p>
      </dsp:txBody>
      <dsp:txXfrm>
        <a:off x="4875608" y="173746"/>
        <a:ext cx="2135981" cy="623397"/>
      </dsp:txXfrm>
    </dsp:sp>
    <dsp:sp modelId="{0D33EEC4-3179-461F-B47A-648D8ECA01D2}">
      <dsp:nvSpPr>
        <dsp:cNvPr id="0" name=""/>
        <dsp:cNvSpPr/>
      </dsp:nvSpPr>
      <dsp:spPr>
        <a:xfrm>
          <a:off x="4875608" y="797143"/>
          <a:ext cx="2135981" cy="4348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Chest trauma with fracture or flail chest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Massive Obesity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Kyphoscoliosis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Central nervous system or spinal cord dysfunction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Phrenic nerve paralysis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Myopathy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Neuropathy</a:t>
          </a:r>
          <a:endParaRPr lang="en-ID" sz="1800" kern="1200" dirty="0"/>
        </a:p>
      </dsp:txBody>
      <dsp:txXfrm>
        <a:off x="4875608" y="797143"/>
        <a:ext cx="2135981" cy="4348079"/>
      </dsp:txXfrm>
    </dsp:sp>
    <dsp:sp modelId="{76479E14-1A4E-4E1F-AA90-FA668902F303}">
      <dsp:nvSpPr>
        <dsp:cNvPr id="0" name=""/>
        <dsp:cNvSpPr/>
      </dsp:nvSpPr>
      <dsp:spPr>
        <a:xfrm>
          <a:off x="7310627" y="173746"/>
          <a:ext cx="2135981" cy="623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Psychogenic Origin</a:t>
          </a:r>
          <a:endParaRPr lang="en-ID" sz="1800" kern="1200" dirty="0"/>
        </a:p>
      </dsp:txBody>
      <dsp:txXfrm>
        <a:off x="7310627" y="173746"/>
        <a:ext cx="2135981" cy="623397"/>
      </dsp:txXfrm>
    </dsp:sp>
    <dsp:sp modelId="{FBBC8CC1-A70C-47CD-963F-B11FDFFC94B1}">
      <dsp:nvSpPr>
        <dsp:cNvPr id="0" name=""/>
        <dsp:cNvSpPr/>
      </dsp:nvSpPr>
      <dsp:spPr>
        <a:xfrm>
          <a:off x="7310627" y="797143"/>
          <a:ext cx="2135981" cy="4348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Hyperventilation syndrome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Psychogenic </a:t>
          </a:r>
          <a:r>
            <a:rPr lang="en-ID" sz="1800" b="0" i="0" kern="1200" dirty="0" err="1"/>
            <a:t>dyspnea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Vocal cord dysfunction syndrome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Foreign body aspiration</a:t>
          </a:r>
          <a:endParaRPr lang="en-ID" sz="1800" kern="1200" dirty="0"/>
        </a:p>
      </dsp:txBody>
      <dsp:txXfrm>
        <a:off x="7310627" y="797143"/>
        <a:ext cx="2135981" cy="4348079"/>
      </dsp:txXfrm>
    </dsp:sp>
    <dsp:sp modelId="{6F0B82E7-530D-4447-8172-4887DC97DDBF}">
      <dsp:nvSpPr>
        <dsp:cNvPr id="0" name=""/>
        <dsp:cNvSpPr/>
      </dsp:nvSpPr>
      <dsp:spPr>
        <a:xfrm>
          <a:off x="9745645" y="173746"/>
          <a:ext cx="2135981" cy="623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Systemic Illness</a:t>
          </a:r>
          <a:endParaRPr lang="en-ID" sz="1800" kern="1200" dirty="0"/>
        </a:p>
      </dsp:txBody>
      <dsp:txXfrm>
        <a:off x="9745645" y="173746"/>
        <a:ext cx="2135981" cy="623397"/>
      </dsp:txXfrm>
    </dsp:sp>
    <dsp:sp modelId="{A58E750D-1797-4F2B-B05D-2D39C60EF762}">
      <dsp:nvSpPr>
        <dsp:cNvPr id="0" name=""/>
        <dsp:cNvSpPr/>
      </dsp:nvSpPr>
      <dsp:spPr>
        <a:xfrm>
          <a:off x="9745645" y="797143"/>
          <a:ext cx="2135981" cy="4348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 err="1"/>
            <a:t>Anemia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Acute renal failure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Metabolic acidosis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Thyrotoxicosis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Cirrhosis of the liver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Anaphylaxis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/>
            <a:t>Sepsis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etc</a:t>
          </a:r>
          <a:endParaRPr lang="en-ID" sz="1800" kern="1200" dirty="0"/>
        </a:p>
      </dsp:txBody>
      <dsp:txXfrm>
        <a:off x="9745645" y="797143"/>
        <a:ext cx="2135981" cy="4348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90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524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68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07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395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86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9330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808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685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702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936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730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234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044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346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366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728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731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878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53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932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606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682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767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661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324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43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50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46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64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016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60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7133401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1799401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doi.org/10.1111/acem.13118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s://doi.org/10.1016/j.jpainsymman.2018.02.013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uptodate.com/contents/evaluation-of-the-adult-with-dyspnea-in-the-emergency-departmen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hyperlink" Target="https://doi.org/10.1371/journal.pone.015260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hyperlink" Target="https://doi.org/10.3238/arztebl.2016.083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hart" Target="../charts/chart1.xml"/><Relationship Id="rId5" Type="http://schemas.openxmlformats.org/officeDocument/2006/relationships/image" Target="../media/image17.png"/><Relationship Id="rId10" Type="http://schemas.openxmlformats.org/officeDocument/2006/relationships/hyperlink" Target="http://dx.doi.org/10.1371/journal.pone.0165111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x.doi.org/10.1093/ageing/afu00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4.jpeg"/><Relationship Id="rId5" Type="http://schemas.openxmlformats.org/officeDocument/2006/relationships/image" Target="../media/image17.pn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hyperlink" Target="http://dx.doi.org/10.1371/journal.pone.016511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5.jpeg"/><Relationship Id="rId5" Type="http://schemas.openxmlformats.org/officeDocument/2006/relationships/image" Target="../media/image17.png"/><Relationship Id="rId10" Type="http://schemas.openxmlformats.org/officeDocument/2006/relationships/hyperlink" Target="https://ginasthma.org/wp-content/uploads/2021/05/GINA-Main-Report-2021-V2-WMS.pdf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x.doi.org/10.1183/09031936.0003681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7.pn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hyperlink" Target="https://www.ncbi.nlm.nih.gov/books/NBK499965/" TargetMode="External"/><Relationship Id="rId14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doi.org/10.1164/rccm.201111-2042ST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ncbi.nlm.nih.gov/books/NBK499965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hyperlink" Target="https://doi.org/10.3238/arztebl.2016.083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9.png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hyperlink" Target="https://doi.org/10.3238/arztebl.2016.083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0.png"/><Relationship Id="rId5" Type="http://schemas.openxmlformats.org/officeDocument/2006/relationships/image" Target="../media/image17.png"/><Relationship Id="rId10" Type="http://schemas.openxmlformats.org/officeDocument/2006/relationships/hyperlink" Target="https://doi.org/10.1164/rccm.201111-2042ST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1183/13993003.02089-2015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hyperlink" Target="https://www.ncbi.nlm.nih.gov/books/NBK436002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1.png"/><Relationship Id="rId5" Type="http://schemas.openxmlformats.org/officeDocument/2006/relationships/image" Target="../media/image17.png"/><Relationship Id="rId10" Type="http://schemas.openxmlformats.org/officeDocument/2006/relationships/hyperlink" Target="https://www.ncbi.nlm.nih.gov/books/NBK436002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1038/s41572-019-0069-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2.jpeg"/><Relationship Id="rId5" Type="http://schemas.openxmlformats.org/officeDocument/2006/relationships/image" Target="../media/image17.png"/><Relationship Id="rId10" Type="http://schemas.openxmlformats.org/officeDocument/2006/relationships/hyperlink" Target="https://www.ncbi.nlm.nih.gov/books/NBK526127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1183/09031936.03.00038503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www.ncbi.nlm.nih.gov/books/NBK526127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1183/09031936.03.00038503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www.ncbi.nlm.nih.gov/books/NBK526127/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s://doi.org/10.3238/arztebl.2016.083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doi.org/10.1016/j.ccc.2004.03.015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1513/AnnalsATS.201306-169ST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4.png"/><Relationship Id="rId5" Type="http://schemas.openxmlformats.org/officeDocument/2006/relationships/image" Target="../media/image17.png"/><Relationship Id="rId10" Type="http://schemas.openxmlformats.org/officeDocument/2006/relationships/hyperlink" Target="https://doi.org/10.1164/rccm.201111-2042ST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ncbi.nlm.nih.gov/books/NBK499965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7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5.jpeg"/><Relationship Id="rId5" Type="http://schemas.openxmlformats.org/officeDocument/2006/relationships/image" Target="../media/image17.png"/><Relationship Id="rId10" Type="http://schemas.openxmlformats.org/officeDocument/2006/relationships/hyperlink" Target="https://www.ncbi.nlm.nih.gov/books/NBK482316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x.doi.org/10.4103%2F0970-2113.197116" TargetMode="External"/><Relationship Id="rId1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www.ncbi.nlm.nih.gov/books/NBK482316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x.doi.org/10.4103%2F0970-2113.19711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1.jpe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9.jpeg"/><Relationship Id="rId5" Type="http://schemas.openxmlformats.org/officeDocument/2006/relationships/image" Target="../media/image17.png"/><Relationship Id="rId10" Type="http://schemas.openxmlformats.org/officeDocument/2006/relationships/hyperlink" Target="https://www.ncbi.nlm.nih.gov/books/NBK482316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x.doi.org/10.4103%2F0970-2113.197116" TargetMode="External"/><Relationship Id="rId1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3.png"/><Relationship Id="rId5" Type="http://schemas.openxmlformats.org/officeDocument/2006/relationships/image" Target="../media/image17.png"/><Relationship Id="rId10" Type="http://schemas.openxmlformats.org/officeDocument/2006/relationships/hyperlink" Target="https://www.ncbi.nlm.nih.gov/books/NBK482316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x.doi.org/10.4103%2F0970-2113.197116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4.emf"/><Relationship Id="rId4" Type="http://schemas.openxmlformats.org/officeDocument/2006/relationships/image" Target="../media/image2.png"/><Relationship Id="rId9" Type="http://schemas.openxmlformats.org/officeDocument/2006/relationships/hyperlink" Target="https://doi.org/10.4103/smj.smj_64_20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5.png"/><Relationship Id="rId4" Type="http://schemas.openxmlformats.org/officeDocument/2006/relationships/image" Target="../media/image2.png"/><Relationship Id="rId9" Type="http://schemas.openxmlformats.org/officeDocument/2006/relationships/hyperlink" Target="https://doi.org/10.1111/ans.14713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6.png"/><Relationship Id="rId5" Type="http://schemas.openxmlformats.org/officeDocument/2006/relationships/image" Target="../media/image17.png"/><Relationship Id="rId10" Type="http://schemas.openxmlformats.org/officeDocument/2006/relationships/hyperlink" Target="https://goldcopd.org/wp-content/uploads/2020/11/GOLD-REPORT-2021-v1.1-25Nov20_WMV.pdf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nasthma.org/wp-content/uploads/2021/05/GINA-Main-Report-2021-V2-WMS.pdf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6497/jri.v38i1.140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6497/jri.v37i4.88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20473/jr.v6-I.2.2020.40-44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www.ncbi.nlm.nih.gov/books/NBK499965/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12" Type="http://schemas.openxmlformats.org/officeDocument/2006/relationships/hyperlink" Target="https://doi.org/10.1183/09031936.0009261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s://doi.org/10.1164/rccm.201111-2042ST" TargetMode="External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Relationship Id="rId14" Type="http://schemas.openxmlformats.org/officeDocument/2006/relationships/hyperlink" Target="https://wordart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8.jpeg"/><Relationship Id="rId5" Type="http://schemas.openxmlformats.org/officeDocument/2006/relationships/image" Target="../media/image17.png"/><Relationship Id="rId10" Type="http://schemas.openxmlformats.org/officeDocument/2006/relationships/hyperlink" Target="https://www.ncbi.nlm.nih.gov/books/NBK499965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grepmed.com/images/12189/acute-causes-differential-diagnosis-dyspne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hyperlink" Target="https://dx.doi.org/10.1183/09031936.00092613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ncbi.nlm.nih.gov/books/NBK49996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AE850C-0E22-4EC3-BF08-A28A2E973D0D}"/>
              </a:ext>
            </a:extLst>
          </p:cNvPr>
          <p:cNvSpPr txBox="1"/>
          <p:nvPr/>
        </p:nvSpPr>
        <p:spPr>
          <a:xfrm>
            <a:off x="574431" y="3495023"/>
            <a:ext cx="113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Irandi Putra Pratomo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B8107-E14C-4B22-9EE2-0889D37687C4}"/>
              </a:ext>
            </a:extLst>
          </p:cNvPr>
          <p:cNvSpPr txBox="1"/>
          <p:nvPr/>
        </p:nvSpPr>
        <p:spPr>
          <a:xfrm>
            <a:off x="574430" y="4079798"/>
            <a:ext cx="11017206" cy="1477328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/>
              <a:t>Department of Pulmonology and Respiratory Medicine, Faculty of Medicine, Universitas Indonesia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COVID-19 Task Force – Pulmonology Unit, </a:t>
            </a:r>
            <a:r>
              <a:rPr lang="en-US" sz="1800" dirty="0" err="1"/>
              <a:t>Universitas</a:t>
            </a:r>
            <a:r>
              <a:rPr lang="en-US" sz="1800" dirty="0"/>
              <a:t> Indonesia Hospital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Indonesian Medical Education and Research Institute, Faculty of Medicine, Universitas Indonesia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Indonesian Society of Respirology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Research Institute of the Indonesian Medical Association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A0760-EA15-4C1D-BA17-00F9EA40A37C}"/>
              </a:ext>
            </a:extLst>
          </p:cNvPr>
          <p:cNvSpPr txBox="1"/>
          <p:nvPr/>
        </p:nvSpPr>
        <p:spPr>
          <a:xfrm>
            <a:off x="1746208" y="123555"/>
            <a:ext cx="312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PIVOT Emergency Weeks Webinar</a:t>
            </a:r>
          </a:p>
          <a:p>
            <a:r>
              <a:rPr lang="en-US" b="1" dirty="0"/>
              <a:t>Jakarta, 20 November 2021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AA97FE8-BE77-4BDC-B9BA-ADB940AFE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89551" y="1983831"/>
            <a:ext cx="11098885" cy="1206810"/>
          </a:xfrm>
        </p:spPr>
        <p:txBody>
          <a:bodyPr/>
          <a:lstStyle/>
          <a:p>
            <a:pPr algn="l"/>
            <a:r>
              <a:rPr lang="en-US" sz="4800" b="1" dirty="0"/>
              <a:t>Dyspnea in Adult:</a:t>
            </a:r>
            <a:br>
              <a:rPr lang="en-US" sz="4800" b="1" dirty="0"/>
            </a:br>
            <a:r>
              <a:rPr lang="en-US" sz="4800" b="1" dirty="0"/>
              <a:t>Approach and Early Management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21733" y="31415"/>
            <a:ext cx="583968" cy="707500"/>
            <a:chOff x="1121733" y="31415"/>
            <a:chExt cx="990600" cy="1200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0445" y="31415"/>
              <a:ext cx="921888" cy="1200150"/>
            </a:xfrm>
            <a:prstGeom prst="rect">
              <a:avLst/>
            </a:prstGeom>
          </p:spPr>
        </p:pic>
        <p:pic>
          <p:nvPicPr>
            <p:cNvPr id="1026" name="Picture 2" descr="https://lh4.googleusercontent.com/kTawQUlhmlOoMUpe3zuFDkt3ZDB_P2VbLH1MW6-YG5UrO6nQ3hLpay0OddLGIH80CU8Mo3D9b9kG9BcGFdwe08W_maXuVU4m8Cd19vJ_zFRaoHWSbnITyChfPtpU9q0PLLeg-XH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733" y="31415"/>
              <a:ext cx="99060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E2E309-3C7C-48A1-A4E4-EEBB3D33A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637" y="238807"/>
            <a:ext cx="826074" cy="1206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1D02ED-2CEE-43F2-8C6D-CA522C189E1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Who May Develop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4285674" y="6218031"/>
            <a:ext cx="6419530" cy="553998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https://www.uptodate.com/contents/evaluation-of-the-adult-with-dyspnea-in-the-emergency-department</a:t>
            </a:r>
            <a:endParaRPr lang="en-ID" sz="1000" dirty="0"/>
          </a:p>
          <a:p>
            <a:pPr algn="r"/>
            <a:r>
              <a:rPr lang="en-ID" sz="1000" dirty="0">
                <a:hlinkClick r:id="rId10"/>
              </a:rPr>
              <a:t>https://doi.org/10.1016/j.jpainsymman.2018.02.013</a:t>
            </a:r>
            <a:endParaRPr lang="en-ID" sz="1000" dirty="0"/>
          </a:p>
          <a:p>
            <a:pPr algn="r"/>
            <a:r>
              <a:rPr lang="en-ID" sz="1000" dirty="0">
                <a:hlinkClick r:id="rId11"/>
              </a:rPr>
              <a:t>https://doi.org/10.1111/acem.13118</a:t>
            </a:r>
            <a:r>
              <a:rPr lang="en-ID" sz="10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B3436-895A-4C04-A32F-E5D5BDD80E03}"/>
              </a:ext>
            </a:extLst>
          </p:cNvPr>
          <p:cNvSpPr txBox="1"/>
          <p:nvPr/>
        </p:nvSpPr>
        <p:spPr>
          <a:xfrm>
            <a:off x="0" y="1512056"/>
            <a:ext cx="12192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the Emergency 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United States: 3.4 mil visits </a:t>
            </a:r>
            <a:r>
              <a:rPr lang="en-US" sz="2600" dirty="0">
                <a:highlight>
                  <a:srgbClr val="FFFF00"/>
                </a:highlight>
              </a:rPr>
              <a:t>(2.4%) </a:t>
            </a:r>
            <a:r>
              <a:rPr lang="en-US" sz="2600" dirty="0"/>
              <a:t>of &gt;65 years old with signs of respiratory distress (e.g., RR &gt;25, SpO2 &lt;93%)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final diagnoses were</a:t>
            </a:r>
            <a:r>
              <a:rPr lang="en-US" sz="2600" dirty="0">
                <a:highlight>
                  <a:srgbClr val="FFFF00"/>
                </a:highlight>
              </a:rPr>
              <a:t>: </a:t>
            </a:r>
            <a:r>
              <a:rPr lang="en-US" sz="2600" b="1" dirty="0">
                <a:highlight>
                  <a:srgbClr val="FFFF00"/>
                </a:highlight>
              </a:rPr>
              <a:t>heart failure, pneumonia, COPD, pulmonary embolism, asthma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Boston, MA (n=67,362): dyspnea 24-hrs emergency wards visit prevalence </a:t>
            </a:r>
            <a:r>
              <a:rPr lang="en-US" sz="2600" dirty="0">
                <a:highlight>
                  <a:srgbClr val="FFFF00"/>
                </a:highlight>
              </a:rPr>
              <a:t>23%, </a:t>
            </a:r>
            <a:r>
              <a:rPr lang="en-US" sz="2600" dirty="0"/>
              <a:t>with severe dyspnea (Borg ≥4) 4% </a:t>
            </a:r>
            <a:r>
              <a:rPr lang="en-US" sz="2600" dirty="0">
                <a:sym typeface="Wingdings" panose="05000000000000000000" pitchFamily="2" charset="2"/>
              </a:rPr>
              <a:t></a:t>
            </a:r>
            <a:r>
              <a:rPr lang="en-US" sz="2600" dirty="0"/>
              <a:t> </a:t>
            </a:r>
            <a:r>
              <a:rPr lang="en-US" sz="2600" b="1" dirty="0">
                <a:highlight>
                  <a:srgbClr val="FFFF00"/>
                </a:highlight>
              </a:rPr>
              <a:t>respiratory origin (43%), cardiac origin (25%)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AANZDEM study (n=60,059): dyspnea prevalence </a:t>
            </a:r>
            <a:r>
              <a:rPr lang="en-US" sz="2600" dirty="0">
                <a:highlight>
                  <a:srgbClr val="FFFF00"/>
                </a:highlight>
              </a:rPr>
              <a:t>5.3%</a:t>
            </a:r>
            <a:r>
              <a:rPr lang="en-US" sz="2600" dirty="0"/>
              <a:t>, resulting in inpatient ward admission 64% and ICU admission 3.3% </a:t>
            </a:r>
            <a:r>
              <a:rPr lang="en-US" sz="2600" dirty="0">
                <a:sym typeface="Wingdings" panose="05000000000000000000" pitchFamily="2" charset="2"/>
              </a:rPr>
              <a:t></a:t>
            </a:r>
            <a:r>
              <a:rPr lang="en-US" sz="2600" dirty="0"/>
              <a:t> causes were: </a:t>
            </a:r>
            <a:r>
              <a:rPr lang="en-US" sz="2600" b="1" dirty="0">
                <a:highlight>
                  <a:srgbClr val="FFFF00"/>
                </a:highlight>
              </a:rPr>
              <a:t>respiratory infection (20.2%), heart failure (14.9%), COPD (13.6%), asthma (12.7%)</a:t>
            </a:r>
          </a:p>
        </p:txBody>
      </p:sp>
    </p:spTree>
    <p:extLst>
      <p:ext uri="{BB962C8B-B14F-4D97-AF65-F5344CB8AC3E}">
        <p14:creationId xmlns:p14="http://schemas.microsoft.com/office/powerpoint/2010/main" val="38232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847A83-9BA7-45FA-A433-DC393590F06C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Who May Develop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4285674" y="6525808"/>
            <a:ext cx="6419530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https://doi.org/10.1371/journal.pone.0152601</a:t>
            </a:r>
            <a:r>
              <a:rPr lang="en-ID" sz="10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B3436-895A-4C04-A32F-E5D5BDD80E03}"/>
              </a:ext>
            </a:extLst>
          </p:cNvPr>
          <p:cNvSpPr txBox="1"/>
          <p:nvPr/>
        </p:nvSpPr>
        <p:spPr>
          <a:xfrm>
            <a:off x="0" y="1512056"/>
            <a:ext cx="64195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the Inpatient 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Boston, MA: Severe dyspnea during </a:t>
            </a:r>
            <a:r>
              <a:rPr lang="en-US" sz="2600" dirty="0">
                <a:highlight>
                  <a:srgbClr val="FFFF00"/>
                </a:highlight>
              </a:rPr>
              <a:t>emergency admission 13% (77/581), </a:t>
            </a:r>
            <a:r>
              <a:rPr lang="en-US" sz="2600" dirty="0"/>
              <a:t>prevalence of severe dyspnea in </a:t>
            </a:r>
            <a:r>
              <a:rPr lang="en-US" sz="2600" b="1" dirty="0">
                <a:highlight>
                  <a:srgbClr val="FFFF00"/>
                </a:highlight>
              </a:rPr>
              <a:t>inward 16% (57/367)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Severe dyspnea &amp; unfavorable outcome: </a:t>
            </a:r>
            <a:r>
              <a:rPr lang="en-US" sz="2600" b="1" dirty="0">
                <a:highlight>
                  <a:srgbClr val="FFFF00"/>
                </a:highlight>
              </a:rPr>
              <a:t>CHF, PH, COPD, Renal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11F459-FF25-4C8C-BC1D-F14EC114E2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1391" y="1539810"/>
            <a:ext cx="5795169" cy="45163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E1F920-23C4-4ECE-BB22-54E026F4114F}"/>
              </a:ext>
            </a:extLst>
          </p:cNvPr>
          <p:cNvSpPr/>
          <p:nvPr/>
        </p:nvSpPr>
        <p:spPr>
          <a:xfrm>
            <a:off x="9254835" y="3851563"/>
            <a:ext cx="2819933" cy="2355919"/>
          </a:xfrm>
          <a:prstGeom prst="roundRect">
            <a:avLst>
              <a:gd name="adj" fmla="val 5889"/>
            </a:avLst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1D02ED-2CEE-43F2-8C6D-CA522C189E1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Who May Develop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4285674" y="6525808"/>
            <a:ext cx="6419530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https://doi.org/10.3238/arztebl.2016.0834</a:t>
            </a:r>
            <a:r>
              <a:rPr lang="en-ID" sz="1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D06BA-7286-4AEB-BE32-81C7789F3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800" y="733744"/>
            <a:ext cx="8357760" cy="5625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798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5A20CA0-5C5C-404F-B917-40F178188B09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Who May Develop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7660105" y="6371919"/>
            <a:ext cx="3045098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https://dx.doi.org/10.1093/ageing/afu001</a:t>
            </a:r>
            <a:endParaRPr lang="en-ID" sz="1000" dirty="0"/>
          </a:p>
          <a:p>
            <a:pPr algn="r"/>
            <a:r>
              <a:rPr lang="en-ID" sz="1000" dirty="0">
                <a:hlinkClick r:id="rId10"/>
              </a:rPr>
              <a:t>http://dx.doi.org/10.1371/journal.pone.0165111</a:t>
            </a:r>
            <a:endParaRPr lang="en-ID" sz="1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B2B155F-1C1C-466C-B1CE-0E262348E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168422"/>
              </p:ext>
            </p:extLst>
          </p:nvPr>
        </p:nvGraphicFramePr>
        <p:xfrm>
          <a:off x="245340" y="1732547"/>
          <a:ext cx="4061966" cy="449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1491C733-0F11-4AF5-9E8D-2DDC683A7A57}"/>
              </a:ext>
            </a:extLst>
          </p:cNvPr>
          <p:cNvGrpSpPr/>
          <p:nvPr/>
        </p:nvGrpSpPr>
        <p:grpSpPr>
          <a:xfrm>
            <a:off x="5114539" y="1666958"/>
            <a:ext cx="6960230" cy="4060074"/>
            <a:chOff x="4499166" y="1363396"/>
            <a:chExt cx="5883581" cy="3432038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5331A4F-C48A-4A48-9903-F3530F613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71"/>
            <a:stretch/>
          </p:blipFill>
          <p:spPr bwMode="auto">
            <a:xfrm>
              <a:off x="6385986" y="3488376"/>
              <a:ext cx="3955021" cy="130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878EDFD8-3F1B-4379-9663-38926DE497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254"/>
            <a:stretch/>
          </p:blipFill>
          <p:spPr bwMode="auto">
            <a:xfrm>
              <a:off x="4499167" y="1363396"/>
              <a:ext cx="3955021" cy="334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E80869E5-3B28-49C0-91EB-3C4AA8DDF7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43" b="60804"/>
            <a:stretch/>
          </p:blipFill>
          <p:spPr bwMode="auto">
            <a:xfrm>
              <a:off x="4499166" y="3117000"/>
              <a:ext cx="5883581" cy="28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41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7C47231-EAC7-4901-B850-AB5A216F46A1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Who May Develop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7660105" y="6525808"/>
            <a:ext cx="3045098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http://dx.doi.org/10.1371/journal.pone.0165111</a:t>
            </a:r>
            <a:endParaRPr lang="en-ID" sz="1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C0C4CDD-6715-4D47-B956-5C79C0CCC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00"/>
          <a:stretch/>
        </p:blipFill>
        <p:spPr bwMode="auto">
          <a:xfrm>
            <a:off x="30007" y="1344687"/>
            <a:ext cx="4225160" cy="29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2638BF9-CABB-4422-BBF9-4AEBB7AFD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52"/>
          <a:stretch/>
        </p:blipFill>
        <p:spPr bwMode="auto">
          <a:xfrm>
            <a:off x="142645" y="4217858"/>
            <a:ext cx="3810000" cy="23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138E19B-60AF-41BB-9816-850B48578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32569" b="35674"/>
          <a:stretch/>
        </p:blipFill>
        <p:spPr bwMode="auto">
          <a:xfrm>
            <a:off x="4070683" y="1401142"/>
            <a:ext cx="4050633" cy="28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3862060-5734-404D-946C-6EDF8F3DF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t="66385"/>
          <a:stretch/>
        </p:blipFill>
        <p:spPr bwMode="auto">
          <a:xfrm>
            <a:off x="7928910" y="1200337"/>
            <a:ext cx="3811978" cy="310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14FFADB6-8BA1-4270-88EA-2695BD525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35188" r="551" b="32687"/>
          <a:stretch/>
        </p:blipFill>
        <p:spPr bwMode="auto">
          <a:xfrm>
            <a:off x="3852811" y="4217858"/>
            <a:ext cx="3426228" cy="24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D89BA2E3-EAAA-4861-8C0E-21AA57CE1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7875" r="-315" b="227"/>
          <a:stretch/>
        </p:blipFill>
        <p:spPr bwMode="auto">
          <a:xfrm>
            <a:off x="7159027" y="4296324"/>
            <a:ext cx="3437145" cy="22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A20CFCD-EBA2-42B4-B70C-4F8F16C3C408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Who May Develop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https://dx.doi.org/10.1183/09031936.00036813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0"/>
              </a:rPr>
              <a:t>https://ginasthma.org/wp-content/uploads/2021/05/GINA-Main-Report-2021-V2-WMS.pdf</a:t>
            </a:r>
            <a:r>
              <a:rPr lang="en-ID" sz="1000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ED4A7B-1EDF-4CE4-9922-AA87D052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54" y="2457812"/>
            <a:ext cx="6897009" cy="371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00C820-C24F-4075-B520-6D345EBB60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737" y="1909171"/>
            <a:ext cx="4120586" cy="48587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ED12A7-EBFF-4F33-9B5B-C55583CFFB8C}"/>
              </a:ext>
            </a:extLst>
          </p:cNvPr>
          <p:cNvSpPr txBox="1"/>
          <p:nvPr/>
        </p:nvSpPr>
        <p:spPr>
          <a:xfrm>
            <a:off x="312737" y="1495790"/>
            <a:ext cx="412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Global Asthma Age Groups by Gender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B3436-895A-4C04-A32F-E5D5BDD80E03}"/>
              </a:ext>
            </a:extLst>
          </p:cNvPr>
          <p:cNvSpPr txBox="1"/>
          <p:nvPr/>
        </p:nvSpPr>
        <p:spPr>
          <a:xfrm>
            <a:off x="4982252" y="2025403"/>
            <a:ext cx="6897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Dyspnea by Countries with High Burden of Chronic Resp Diseases</a:t>
            </a:r>
          </a:p>
        </p:txBody>
      </p:sp>
    </p:spTree>
    <p:extLst>
      <p:ext uri="{BB962C8B-B14F-4D97-AF65-F5344CB8AC3E}">
        <p14:creationId xmlns:p14="http://schemas.microsoft.com/office/powerpoint/2010/main" val="36055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Who May Develop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525808"/>
            <a:ext cx="5323077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https://www.ncbi.nlm.nih.gov/books/NBK499965/</a:t>
            </a:r>
            <a:endParaRPr lang="en-ID" sz="1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0A10-C853-40C4-85CC-092466319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072869"/>
              </p:ext>
            </p:extLst>
          </p:nvPr>
        </p:nvGraphicFramePr>
        <p:xfrm>
          <a:off x="117231" y="1304476"/>
          <a:ext cx="11887199" cy="531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485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https://www.ncbi.nlm.nih.gov/books/NBK499965/</a:t>
            </a:r>
            <a:endParaRPr lang="en-ID" sz="1000" dirty="0"/>
          </a:p>
          <a:p>
            <a:pPr algn="r"/>
            <a:r>
              <a:rPr lang="en-ID" sz="1000" dirty="0">
                <a:hlinkClick r:id="rId10"/>
              </a:rPr>
              <a:t>https://doi.org/10.1164/rccm.201111-2042ST</a:t>
            </a:r>
            <a:r>
              <a:rPr lang="en-ID" sz="1000" dirty="0"/>
              <a:t> </a:t>
            </a:r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66636000-B2B6-4E19-A7F6-851B8BA37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552612"/>
              </p:ext>
            </p:extLst>
          </p:nvPr>
        </p:nvGraphicFramePr>
        <p:xfrm>
          <a:off x="465137" y="3529168"/>
          <a:ext cx="11024498" cy="2645866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12249">
                  <a:extLst>
                    <a:ext uri="{9D8B030D-6E8A-4147-A177-3AD203B41FA5}">
                      <a16:colId xmlns:a16="http://schemas.microsoft.com/office/drawing/2014/main" val="2395606961"/>
                    </a:ext>
                  </a:extLst>
                </a:gridCol>
                <a:gridCol w="5512249">
                  <a:extLst>
                    <a:ext uri="{9D8B030D-6E8A-4147-A177-3AD203B41FA5}">
                      <a16:colId xmlns:a16="http://schemas.microsoft.com/office/drawing/2014/main" val="2044156614"/>
                    </a:ext>
                  </a:extLst>
                </a:gridCol>
              </a:tblGrid>
              <a:tr h="409885">
                <a:tc>
                  <a:txBody>
                    <a:bodyPr/>
                    <a:lstStyle/>
                    <a:p>
                      <a:r>
                        <a:rPr lang="en-US" sz="1600" dirty="0"/>
                        <a:t>RESPIRATORY</a:t>
                      </a:r>
                      <a:r>
                        <a:rPr lang="en-US" sz="1600" baseline="0" dirty="0"/>
                        <a:t> IMPAIRMENT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Respiratory dysfunction clinically significant to produce discomfort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84572"/>
                  </a:ext>
                </a:extLst>
              </a:tr>
              <a:tr h="697744">
                <a:tc>
                  <a:txBody>
                    <a:bodyPr/>
                    <a:lstStyle/>
                    <a:p>
                      <a:r>
                        <a:rPr lang="en-US" sz="1600" dirty="0"/>
                        <a:t>RESPIRATORY INSUFFICIENCY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Respiratory disturbance, strong enough to hamper</a:t>
                      </a:r>
                      <a:r>
                        <a:rPr lang="en-US" sz="1600" baseline="0" dirty="0"/>
                        <a:t> d</a:t>
                      </a:r>
                      <a:r>
                        <a:rPr lang="en-US" sz="1600" dirty="0"/>
                        <a:t>aily certain activities, that can be measured from the mechanic of breathing and or from gas exchange</a:t>
                      </a:r>
                      <a:endParaRPr lang="en-US" sz="1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7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RESPIRATORY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Increase &amp; worsening respiratory effort that can be seen from clinical</a:t>
                      </a:r>
                      <a:r>
                        <a:rPr lang="en-US" sz="1600" baseline="0" dirty="0"/>
                        <a:t> appearance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595343"/>
                  </a:ext>
                </a:extLst>
              </a:tr>
              <a:tr h="664666">
                <a:tc>
                  <a:txBody>
                    <a:bodyPr/>
                    <a:lstStyle/>
                    <a:p>
                      <a:r>
                        <a:rPr lang="en-US" sz="1600" dirty="0"/>
                        <a:t>RESPIRATORY</a:t>
                      </a:r>
                      <a:r>
                        <a:rPr lang="en-US" sz="1600" baseline="0" dirty="0"/>
                        <a:t>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Disturbance of 1 (one) aspect or more respiratory function &amp; life threatening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09473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93C104-DC59-44BF-B710-179E9A96EBBC}"/>
              </a:ext>
            </a:extLst>
          </p:cNvPr>
          <p:cNvSpPr/>
          <p:nvPr/>
        </p:nvSpPr>
        <p:spPr>
          <a:xfrm>
            <a:off x="865847" y="1634600"/>
            <a:ext cx="2189626" cy="584774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Vital Signs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E5C00B-20BC-4DF3-AA4D-99406245D438}"/>
              </a:ext>
            </a:extLst>
          </p:cNvPr>
          <p:cNvSpPr/>
          <p:nvPr/>
        </p:nvSpPr>
        <p:spPr>
          <a:xfrm>
            <a:off x="2590819" y="2004279"/>
            <a:ext cx="2189626" cy="584774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History Taking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EC3687F-28EC-4677-957E-696365763570}"/>
              </a:ext>
            </a:extLst>
          </p:cNvPr>
          <p:cNvSpPr/>
          <p:nvPr/>
        </p:nvSpPr>
        <p:spPr>
          <a:xfrm>
            <a:off x="4665465" y="1634600"/>
            <a:ext cx="2189626" cy="584774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Physical Exam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38F2809-59ED-4B02-A665-3055543D52EE}"/>
              </a:ext>
            </a:extLst>
          </p:cNvPr>
          <p:cNvSpPr/>
          <p:nvPr/>
        </p:nvSpPr>
        <p:spPr>
          <a:xfrm>
            <a:off x="6452826" y="2004279"/>
            <a:ext cx="2189626" cy="584774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Lab Workout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A654BA-712D-478E-BA33-9F04691934D4}"/>
              </a:ext>
            </a:extLst>
          </p:cNvPr>
          <p:cNvSpPr/>
          <p:nvPr/>
        </p:nvSpPr>
        <p:spPr>
          <a:xfrm>
            <a:off x="8373018" y="1615341"/>
            <a:ext cx="2189626" cy="584774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Supportive Exam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A6241D97-C065-4771-8CBD-3EBD02FEDBA7}"/>
              </a:ext>
            </a:extLst>
          </p:cNvPr>
          <p:cNvSpPr/>
          <p:nvPr/>
        </p:nvSpPr>
        <p:spPr>
          <a:xfrm>
            <a:off x="5349487" y="2366033"/>
            <a:ext cx="680225" cy="1019559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525808"/>
            <a:ext cx="5323077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https://doi.org/10.3238/arztebl.2016.0834</a:t>
            </a:r>
            <a:r>
              <a:rPr lang="en-ID" sz="10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929068-C50F-402D-B00F-A8C4C69D8FB8}"/>
              </a:ext>
            </a:extLst>
          </p:cNvPr>
          <p:cNvSpPr txBox="1"/>
          <p:nvPr/>
        </p:nvSpPr>
        <p:spPr>
          <a:xfrm>
            <a:off x="676126" y="2305615"/>
            <a:ext cx="4129954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D" sz="2000" b="1" i="0" u="none" strike="noStrike" baseline="0" dirty="0">
                <a:solidFill>
                  <a:srgbClr val="231F20"/>
                </a:solidFill>
                <a:latin typeface="+mj-lt"/>
              </a:rPr>
              <a:t>Temporal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+mj-lt"/>
              </a:rPr>
              <a:t>acute onset vs. chronic  vs. acute worsening of preexisting </a:t>
            </a:r>
            <a:r>
              <a:rPr lang="en-ID" sz="2000" b="0" i="0" u="none" strike="noStrike" baseline="0" dirty="0">
                <a:solidFill>
                  <a:srgbClr val="231F20"/>
                </a:solidFill>
                <a:latin typeface="+mj-lt"/>
              </a:rPr>
              <a:t>symptoms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>
                <a:solidFill>
                  <a:srgbClr val="231F20"/>
                </a:solidFill>
                <a:latin typeface="+mj-lt"/>
              </a:rPr>
              <a:t>intermittent vs. permanent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>
                <a:solidFill>
                  <a:srgbClr val="231F20"/>
                </a:solidFill>
                <a:latin typeface="+mj-lt"/>
              </a:rPr>
              <a:t>episodic (attacks)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1EA768-C2DE-4C70-838D-44F175012CE5}"/>
              </a:ext>
            </a:extLst>
          </p:cNvPr>
          <p:cNvSpPr txBox="1"/>
          <p:nvPr/>
        </p:nvSpPr>
        <p:spPr>
          <a:xfrm>
            <a:off x="676126" y="4525921"/>
            <a:ext cx="4385055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D" sz="2000" b="1" dirty="0">
                <a:solidFill>
                  <a:srgbClr val="231F20"/>
                </a:solidFill>
                <a:latin typeface="+mj-lt"/>
              </a:rPr>
              <a:t>S</a:t>
            </a:r>
            <a:r>
              <a:rPr lang="en-ID" sz="2000" b="1" i="0" u="none" strike="noStrike" baseline="0" dirty="0">
                <a:solidFill>
                  <a:srgbClr val="231F20"/>
                </a:solidFill>
                <a:latin typeface="+mj-lt"/>
              </a:rPr>
              <a:t>ituational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>
                <a:solidFill>
                  <a:srgbClr val="231F20"/>
                </a:solidFill>
                <a:latin typeface="+mj-lt"/>
              </a:rPr>
              <a:t>at rest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>
                <a:solidFill>
                  <a:srgbClr val="231F20"/>
                </a:solidFill>
                <a:latin typeface="+mj-lt"/>
              </a:rPr>
              <a:t>on exertion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>
                <a:solidFill>
                  <a:srgbClr val="231F20"/>
                </a:solidFill>
                <a:latin typeface="+mj-lt"/>
              </a:rPr>
              <a:t>accompanying emotional stress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>
                <a:solidFill>
                  <a:srgbClr val="231F20"/>
                </a:solidFill>
                <a:latin typeface="+mj-lt"/>
              </a:rPr>
              <a:t>depending on body 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+mj-lt"/>
              </a:rPr>
              <a:t>depending on special exposure(s)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9C5223-073C-4F7D-B243-AA16105063C3}"/>
              </a:ext>
            </a:extLst>
          </p:cNvPr>
          <p:cNvSpPr txBox="1"/>
          <p:nvPr/>
        </p:nvSpPr>
        <p:spPr>
          <a:xfrm>
            <a:off x="5382126" y="3738908"/>
            <a:ext cx="6540448" cy="25545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D" sz="2000" b="1" i="0" u="none" strike="noStrike" baseline="0" dirty="0">
                <a:solidFill>
                  <a:srgbClr val="231F20"/>
                </a:solidFill>
                <a:latin typeface="+mj-lt"/>
              </a:rPr>
              <a:t>Pathogenetic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+mj-lt"/>
              </a:rPr>
              <a:t>problems relating to the respiratory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+mj-lt"/>
              </a:rPr>
              <a:t>(central control of breathing, airways, gas </a:t>
            </a:r>
            <a:r>
              <a:rPr lang="en-ID" sz="2000" b="0" i="0" u="none" strike="noStrike" baseline="0" dirty="0">
                <a:solidFill>
                  <a:srgbClr val="231F20"/>
                </a:solidFill>
                <a:latin typeface="+mj-lt"/>
              </a:rPr>
              <a:t>exchange)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+mj-lt"/>
              </a:rPr>
              <a:t>problems relating to the cardiovascular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+mj-lt"/>
              </a:rPr>
              <a:t>mixed cardiac and pulmonary causes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+mj-lt"/>
              </a:rPr>
              <a:t>other causes, e.g., anemia, thyroid disease, poor physical condition (i.e., muscle deconditioning)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>
                <a:solidFill>
                  <a:srgbClr val="231F20"/>
                </a:solidFill>
                <a:latin typeface="+mj-lt"/>
              </a:rPr>
              <a:t>mental causes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30815DA-AAC0-4BA8-B7EB-1CA744F5EBC6}"/>
              </a:ext>
            </a:extLst>
          </p:cNvPr>
          <p:cNvSpPr/>
          <p:nvPr/>
        </p:nvSpPr>
        <p:spPr>
          <a:xfrm>
            <a:off x="312737" y="1585918"/>
            <a:ext cx="2189626" cy="584774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History Taking</a:t>
            </a:r>
          </a:p>
        </p:txBody>
      </p:sp>
      <p:pic>
        <p:nvPicPr>
          <p:cNvPr id="5122" name="Picture 2" descr="持病持ちのニートが就職活動をする際に気を付けること、職場の選び方 – ニートのための就職支援サイト">
            <a:extLst>
              <a:ext uri="{FF2B5EF4-FFF2-40B4-BE49-F238E27FC236}">
                <a16:creationId xmlns:a16="http://schemas.microsoft.com/office/drawing/2014/main" id="{3AF535A5-9611-4968-BC8F-A0E5DFD7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17" y="297842"/>
            <a:ext cx="3810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2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525808"/>
            <a:ext cx="5323077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https://doi.org/10.3238/arztebl.2016.0834</a:t>
            </a:r>
            <a:r>
              <a:rPr lang="en-ID" sz="1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0F9CE-D539-409B-B758-D9B5837F43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976" y="1489502"/>
            <a:ext cx="5210754" cy="5344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BCCFEE-E1E0-41E6-ADB7-D2E019A0B0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1638768"/>
            <a:ext cx="5210754" cy="4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7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4F3C9-3CB8-4A8E-87F9-BDF4A225454F}"/>
              </a:ext>
            </a:extLst>
          </p:cNvPr>
          <p:cNvSpPr txBox="1"/>
          <p:nvPr/>
        </p:nvSpPr>
        <p:spPr>
          <a:xfrm>
            <a:off x="282001" y="45447"/>
            <a:ext cx="904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b="1" dirty="0"/>
              <a:t>Irandi Putra Pratomo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C563F-002F-4714-AF3B-BFE2006BB650}"/>
              </a:ext>
            </a:extLst>
          </p:cNvPr>
          <p:cNvSpPr txBox="1"/>
          <p:nvPr/>
        </p:nvSpPr>
        <p:spPr>
          <a:xfrm>
            <a:off x="260470" y="1373228"/>
            <a:ext cx="359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SCOPUS: </a:t>
            </a:r>
            <a:r>
              <a:rPr lang="en-US" dirty="0"/>
              <a:t>57192904477</a:t>
            </a:r>
          </a:p>
          <a:p>
            <a:r>
              <a:rPr lang="en-US" b="1" dirty="0"/>
              <a:t>SINTA: </a:t>
            </a:r>
            <a:r>
              <a:rPr lang="en-US" dirty="0"/>
              <a:t>6664786</a:t>
            </a:r>
          </a:p>
          <a:p>
            <a:r>
              <a:rPr lang="en-US" b="1" dirty="0"/>
              <a:t>GARUDA: </a:t>
            </a:r>
            <a:r>
              <a:rPr lang="en-US" dirty="0"/>
              <a:t>346519</a:t>
            </a: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B34D6A0-D052-4616-B928-6D2147404C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21744" t="8027" r="25845" b="39829"/>
          <a:stretch/>
        </p:blipFill>
        <p:spPr>
          <a:xfrm>
            <a:off x="9750112" y="1539496"/>
            <a:ext cx="2181416" cy="2893101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75DC2-9AE2-4A5A-AC6A-EADB59EC0C3F}"/>
              </a:ext>
            </a:extLst>
          </p:cNvPr>
          <p:cNvSpPr txBox="1"/>
          <p:nvPr/>
        </p:nvSpPr>
        <p:spPr>
          <a:xfrm>
            <a:off x="5101996" y="1197411"/>
            <a:ext cx="43749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Educational Background:</a:t>
            </a:r>
            <a:endParaRPr lang="en-US" u="sng" dirty="0"/>
          </a:p>
          <a:p>
            <a:pPr marL="285750" indent="-285750">
              <a:buFontTx/>
              <a:buChar char="-"/>
            </a:pPr>
            <a:r>
              <a:rPr lang="en-US" dirty="0"/>
              <a:t>Consultant in Interventional Pulmonology and Emergency Respiratory Care, Indonesian College of Pulmonology and Respiratory Medicine (2020)</a:t>
            </a:r>
          </a:p>
          <a:p>
            <a:pPr marL="285750" indent="-285750">
              <a:buFontTx/>
              <a:buChar char="-"/>
            </a:pPr>
            <a:r>
              <a:rPr lang="en-US" dirty="0"/>
              <a:t>Pulmonologist, FKUI (2018)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Ph.D</a:t>
            </a:r>
            <a:r>
              <a:rPr lang="en-US" dirty="0"/>
              <a:t>, Hiroshima University Japan (2017)</a:t>
            </a:r>
          </a:p>
          <a:p>
            <a:pPr marL="285750" indent="-285750">
              <a:buFontTx/>
              <a:buChar char="-"/>
            </a:pPr>
            <a:r>
              <a:rPr lang="en-US" dirty="0"/>
              <a:t>M.D., FKUI (2008)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C685F-A01F-42C7-A89E-DF1488D2A027}"/>
              </a:ext>
            </a:extLst>
          </p:cNvPr>
          <p:cNvSpPr txBox="1"/>
          <p:nvPr/>
        </p:nvSpPr>
        <p:spPr>
          <a:xfrm>
            <a:off x="260470" y="2156823"/>
            <a:ext cx="47513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Positions:</a:t>
            </a:r>
            <a:endParaRPr lang="en-US" sz="1200" u="sng" dirty="0"/>
          </a:p>
          <a:p>
            <a:pPr marL="285750" indent="-285750">
              <a:buFontTx/>
              <a:buChar char="-"/>
            </a:pPr>
            <a:r>
              <a:rPr lang="en-US" sz="1200" dirty="0"/>
              <a:t>Chief of the Staff of Pulmonology Unit, Univ Indonesia Hosp Depok/RSUI (2021 - present)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LARS DHP Assessor for the National Hospital Standard (2021 - present)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Chief of COVID-19 Task Force, RSUI (2020 - present)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Pulmonologist (</a:t>
            </a:r>
            <a:r>
              <a:rPr lang="en-US" sz="1200" dirty="0" err="1"/>
              <a:t>Sp.P</a:t>
            </a:r>
            <a:r>
              <a:rPr lang="en-US" sz="1200" dirty="0"/>
              <a:t>): </a:t>
            </a:r>
            <a:r>
              <a:rPr lang="en-US" sz="1200" dirty="0" err="1"/>
              <a:t>Mayapada</a:t>
            </a:r>
            <a:r>
              <a:rPr lang="en-US" sz="1200" dirty="0"/>
              <a:t> Hospital </a:t>
            </a:r>
            <a:r>
              <a:rPr lang="en-US" sz="1200" dirty="0" err="1"/>
              <a:t>Kuningan</a:t>
            </a:r>
            <a:r>
              <a:rPr lang="en-US" sz="1200" dirty="0"/>
              <a:t> (2020 - present), RSUI (2019 - present), RSUD Tarakan Jakarta (2019 - present)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Faculty member, Department of Pulmonology and Respiratory Medicine, Faculty of Medicine Universitas Indonesia/FKUI (2019 - present)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Researcher member, IMERI FKUI (2017 – present)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D99F1-5E20-476E-99A9-E9D0545ABE2F}"/>
              </a:ext>
            </a:extLst>
          </p:cNvPr>
          <p:cNvSpPr txBox="1"/>
          <p:nvPr/>
        </p:nvSpPr>
        <p:spPr>
          <a:xfrm>
            <a:off x="5101997" y="2831876"/>
            <a:ext cx="46481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Academics:</a:t>
            </a:r>
            <a:endParaRPr lang="en-US" u="sng" dirty="0"/>
          </a:p>
          <a:p>
            <a:r>
              <a:rPr lang="en-US" b="1" dirty="0"/>
              <a:t>Co-supervisors:</a:t>
            </a:r>
          </a:p>
          <a:p>
            <a:pPr marL="285750" indent="-285750">
              <a:buFontTx/>
              <a:buChar char="-"/>
            </a:pPr>
            <a:r>
              <a:rPr lang="en-US" dirty="0"/>
              <a:t>Doctoral program, FKUI: 1 graduate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Residency program, FKUI: 2 students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Postgraduate program, Universitas IPB: 1 student</a:t>
            </a:r>
          </a:p>
          <a:p>
            <a:r>
              <a:rPr lang="en-US" b="1" dirty="0"/>
              <a:t>On-going Projects:</a:t>
            </a:r>
          </a:p>
          <a:p>
            <a:pPr marL="285750" lvl="3" indent="-285750">
              <a:buFontTx/>
              <a:buChar char="-"/>
            </a:pPr>
            <a:r>
              <a:rPr lang="en-US" dirty="0"/>
              <a:t>Collaborative COVID-19 studies</a:t>
            </a:r>
          </a:p>
          <a:p>
            <a:pPr marL="285750" lvl="3" indent="-285750">
              <a:buFontTx/>
              <a:buChar char="-"/>
            </a:pPr>
            <a:r>
              <a:rPr lang="en-US" dirty="0"/>
              <a:t>Collaborative social media-related health studies</a:t>
            </a:r>
          </a:p>
          <a:p>
            <a:pPr marL="285750" lvl="3" indent="-285750">
              <a:buFontTx/>
              <a:buChar char="-"/>
            </a:pPr>
            <a:r>
              <a:rPr lang="en-US" i="1" dirty="0"/>
              <a:t>Indoor Air Pollution</a:t>
            </a:r>
            <a:r>
              <a:rPr lang="en-US" dirty="0"/>
              <a:t>, FKUI – Indonesian Ministry of Public Works and Housing– Hiroshima University, Japan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1908C-07D6-4ADE-8B08-AC1C702EE07C}"/>
              </a:ext>
            </a:extLst>
          </p:cNvPr>
          <p:cNvSpPr txBox="1"/>
          <p:nvPr/>
        </p:nvSpPr>
        <p:spPr>
          <a:xfrm>
            <a:off x="260470" y="4687490"/>
            <a:ext cx="437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Interests:</a:t>
            </a:r>
            <a:r>
              <a:rPr lang="en-US" b="1" dirty="0"/>
              <a:t> </a:t>
            </a:r>
            <a:r>
              <a:rPr lang="en-US" dirty="0"/>
              <a:t>pulmonology and respiratory medicine, website, big data, artificial intelligence, genomics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3B49BF1-9C19-4BE6-8C74-9BF173C0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AE8F664-520C-4E3C-82C8-603EB33BA33D}"/>
              </a:ext>
            </a:extLst>
          </p:cNvPr>
          <p:cNvGrpSpPr/>
          <p:nvPr/>
        </p:nvGrpSpPr>
        <p:grpSpPr>
          <a:xfrm>
            <a:off x="4624917" y="794712"/>
            <a:ext cx="2644674" cy="369332"/>
            <a:chOff x="5539999" y="593115"/>
            <a:chExt cx="2644674" cy="3693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14F3C9-3CB8-4A8E-87F9-BDF4A225454F}"/>
                </a:ext>
              </a:extLst>
            </p:cNvPr>
            <p:cNvSpPr txBox="1"/>
            <p:nvPr/>
          </p:nvSpPr>
          <p:spPr>
            <a:xfrm>
              <a:off x="5838814" y="593115"/>
              <a:ext cx="234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M.D., Ph.D., FAPSR</a:t>
              </a:r>
            </a:p>
          </p:txBody>
        </p:sp>
        <p:pic>
          <p:nvPicPr>
            <p:cNvPr id="7" name="Picture 4" descr="Globe with Meridians on Microsoft Windows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999" y="634021"/>
              <a:ext cx="297494" cy="297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D597CB-7016-4179-A0F2-E8A442F409C2}"/>
              </a:ext>
            </a:extLst>
          </p:cNvPr>
          <p:cNvGrpSpPr/>
          <p:nvPr/>
        </p:nvGrpSpPr>
        <p:grpSpPr>
          <a:xfrm>
            <a:off x="1245970" y="784111"/>
            <a:ext cx="3389406" cy="369332"/>
            <a:chOff x="5539999" y="197136"/>
            <a:chExt cx="3389406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14F3C9-3CB8-4A8E-87F9-BDF4A225454F}"/>
                </a:ext>
              </a:extLst>
            </p:cNvPr>
            <p:cNvSpPr txBox="1"/>
            <p:nvPr/>
          </p:nvSpPr>
          <p:spPr>
            <a:xfrm>
              <a:off x="5838815" y="197136"/>
              <a:ext cx="3090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dr., Ph.D., </a:t>
              </a:r>
              <a:r>
                <a:rPr lang="en-US" sz="1800" b="1" dirty="0" err="1"/>
                <a:t>Sp.P</a:t>
              </a:r>
              <a:r>
                <a:rPr lang="en-US" sz="1800" b="1" dirty="0"/>
                <a:t>(K), FAPSR</a:t>
              </a:r>
            </a:p>
          </p:txBody>
        </p:sp>
        <p:pic>
          <p:nvPicPr>
            <p:cNvPr id="12" name="Picture 6" descr="Flag: Indonesia on emojidex 1.0.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999" y="280078"/>
              <a:ext cx="274839" cy="27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944DC705-3DD0-42BF-9092-6D0A694BB4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1637" y="238807"/>
            <a:ext cx="826074" cy="120681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0933322-CC39-4FE2-B707-F535C54CD752}"/>
              </a:ext>
            </a:extLst>
          </p:cNvPr>
          <p:cNvGrpSpPr/>
          <p:nvPr/>
        </p:nvGrpSpPr>
        <p:grpSpPr>
          <a:xfrm>
            <a:off x="1612027" y="5294089"/>
            <a:ext cx="6979937" cy="1015769"/>
            <a:chOff x="353905" y="5294089"/>
            <a:chExt cx="6979937" cy="101576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10A673-09AE-4684-8151-8497245939E4}"/>
                </a:ext>
              </a:extLst>
            </p:cNvPr>
            <p:cNvGrpSpPr/>
            <p:nvPr/>
          </p:nvGrpSpPr>
          <p:grpSpPr>
            <a:xfrm>
              <a:off x="2271475" y="5294089"/>
              <a:ext cx="5062367" cy="1015769"/>
              <a:chOff x="4414535" y="5201716"/>
              <a:chExt cx="5062367" cy="1015769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71F1F09-A7B2-4640-8918-8A7A12D69D81}"/>
                  </a:ext>
                </a:extLst>
              </p:cNvPr>
              <p:cNvGrpSpPr/>
              <p:nvPr/>
            </p:nvGrpSpPr>
            <p:grpSpPr>
              <a:xfrm>
                <a:off x="5545073" y="5201716"/>
                <a:ext cx="3931829" cy="1015769"/>
                <a:chOff x="4861850" y="4975592"/>
                <a:chExt cx="3931829" cy="1015769"/>
              </a:xfrm>
            </p:grpSpPr>
            <p:pic>
              <p:nvPicPr>
                <p:cNvPr id="1026" name="Picture 2" descr="SOP Nebulisasi PDPI – Buku PDPI">
                  <a:extLst>
                    <a:ext uri="{FF2B5EF4-FFF2-40B4-BE49-F238E27FC236}">
                      <a16:creationId xmlns:a16="http://schemas.microsoft.com/office/drawing/2014/main" id="{1DB872CF-B0D3-432E-ADD7-CA96B30960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1850" y="5145307"/>
                  <a:ext cx="1445157" cy="655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APSR 2023(TBD) - 27th Congress of the Asian Pacific Society of Respirology  -- showsbee.com">
                  <a:extLst>
                    <a:ext uri="{FF2B5EF4-FFF2-40B4-BE49-F238E27FC236}">
                      <a16:creationId xmlns:a16="http://schemas.microsoft.com/office/drawing/2014/main" id="{9C01B334-9109-4465-A09E-37A898E666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8712" y="5105847"/>
                  <a:ext cx="655140" cy="6551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 descr="ERS International Congress 2017 - European Respiratory Society |  HealthManagement.org">
                  <a:extLst>
                    <a:ext uri="{FF2B5EF4-FFF2-40B4-BE49-F238E27FC236}">
                      <a16:creationId xmlns:a16="http://schemas.microsoft.com/office/drawing/2014/main" id="{FE435FE7-7F36-43F9-BCE3-D934E954C3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54" t="37008" r="69430" b="33996"/>
                <a:stretch/>
              </p:blipFill>
              <p:spPr bwMode="auto">
                <a:xfrm>
                  <a:off x="7173852" y="4975592"/>
                  <a:ext cx="878648" cy="9945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2" name="Picture 8" descr="American Thoracic Society | LinkedIn">
                  <a:extLst>
                    <a:ext uri="{FF2B5EF4-FFF2-40B4-BE49-F238E27FC236}">
                      <a16:creationId xmlns:a16="http://schemas.microsoft.com/office/drawing/2014/main" id="{9FEF0CFB-FC3C-4630-97AE-F4CA65C6AF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10670" y="5108352"/>
                  <a:ext cx="883009" cy="8830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87638BFD-6902-4026-81BF-C24CC7FD23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535" y="5292128"/>
                <a:ext cx="918833" cy="802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6957942A-A4AB-4B0A-8AC2-5821B23AE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3905" y="5450119"/>
              <a:ext cx="1828066" cy="625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1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https://doi.org/10.1183/13993003.02089-2015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0"/>
              </a:rPr>
              <a:t>https://doi.org/10.1164/rccm.201111-2042ST</a:t>
            </a:r>
            <a:r>
              <a:rPr lang="en-ID" sz="1000" dirty="0"/>
              <a:t>  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A8D4CBD6-C643-46F7-8E3A-6A97D3D57092}"/>
              </a:ext>
            </a:extLst>
          </p:cNvPr>
          <p:cNvSpPr txBox="1">
            <a:spLocks/>
          </p:cNvSpPr>
          <p:nvPr/>
        </p:nvSpPr>
        <p:spPr>
          <a:xfrm>
            <a:off x="465137" y="1368477"/>
            <a:ext cx="11440536" cy="152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Borg CR10/Modified Borg Scale (MBS)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widely used to “quantify” dyspnea objectively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Most definition of severe dyspnea: Borg ≥4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B35468-4066-4FA4-9456-B35EC7F9A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787" y="2333745"/>
            <a:ext cx="11038079" cy="2669453"/>
          </a:xfrm>
          <a:prstGeom prst="rect">
            <a:avLst/>
          </a:prstGeom>
        </p:spPr>
      </p:pic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895137-73A7-4E90-A66D-98E64F1BDF7F}"/>
              </a:ext>
            </a:extLst>
          </p:cNvPr>
          <p:cNvSpPr txBox="1">
            <a:spLocks/>
          </p:cNvSpPr>
          <p:nvPr/>
        </p:nvSpPr>
        <p:spPr>
          <a:xfrm>
            <a:off x="488032" y="5174658"/>
            <a:ext cx="10785171" cy="8627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Others: American Thoracic Society Scale, St George Respiratory Questionnaire (SGRQ), Visual Analogue Scale for dyspnea</a:t>
            </a:r>
          </a:p>
        </p:txBody>
      </p:sp>
    </p:spTree>
    <p:extLst>
      <p:ext uri="{BB962C8B-B14F-4D97-AF65-F5344CB8AC3E}">
        <p14:creationId xmlns:p14="http://schemas.microsoft.com/office/powerpoint/2010/main" val="6834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525808"/>
            <a:ext cx="5323077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https://www.ncbi.nlm.nih.gov/books/NBK436002/</a:t>
            </a:r>
            <a:r>
              <a:rPr lang="en-ID" sz="10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32EAD-DD22-458E-AF06-42AA133460F0}"/>
              </a:ext>
            </a:extLst>
          </p:cNvPr>
          <p:cNvSpPr txBox="1"/>
          <p:nvPr/>
        </p:nvSpPr>
        <p:spPr>
          <a:xfrm>
            <a:off x="465137" y="1548095"/>
            <a:ext cx="1098086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Respiratory Distress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Etiologies: </a:t>
            </a:r>
            <a:r>
              <a:rPr lang="en-US" sz="3200" dirty="0">
                <a:solidFill>
                  <a:schemeClr val="tx1"/>
                </a:solidFill>
              </a:rPr>
              <a:t>pulmonary infection or aspiration, extra-pulmonary (sepsis, trauma, massive transfusion, drowning, drug overdose, fat embolism, inhalation of toxic fumes, pancreatitis)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Risk Factors: </a:t>
            </a:r>
            <a:r>
              <a:rPr lang="en-US" sz="3200" dirty="0">
                <a:solidFill>
                  <a:schemeClr val="tx1"/>
                </a:solidFill>
              </a:rPr>
              <a:t>Advanced age, females, smoking, alcoholism, </a:t>
            </a:r>
            <a:r>
              <a:rPr lang="en-US" sz="3200" dirty="0" err="1">
                <a:solidFill>
                  <a:schemeClr val="tx1"/>
                </a:solidFill>
              </a:rPr>
              <a:t>cardiovasc</a:t>
            </a:r>
            <a:r>
              <a:rPr lang="en-US" sz="3200" dirty="0">
                <a:solidFill>
                  <a:schemeClr val="tx1"/>
                </a:solidFill>
              </a:rPr>
              <a:t>, traumatic brain injury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Incidence 64.2 – 78.9/100,000; mortality 43% (US)</a:t>
            </a:r>
          </a:p>
        </p:txBody>
      </p:sp>
    </p:spTree>
    <p:extLst>
      <p:ext uri="{BB962C8B-B14F-4D97-AF65-F5344CB8AC3E}">
        <p14:creationId xmlns:p14="http://schemas.microsoft.com/office/powerpoint/2010/main" val="201632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https://doi.org/10.1038/s41572-019-0069-0</a:t>
            </a:r>
            <a:r>
              <a:rPr lang="en-ID" sz="1000" dirty="0"/>
              <a:t>  </a:t>
            </a:r>
          </a:p>
          <a:p>
            <a:pPr algn="r"/>
            <a:r>
              <a:rPr lang="en-ID" sz="1000" dirty="0">
                <a:hlinkClick r:id="rId10"/>
              </a:rPr>
              <a:t>https://www.ncbi.nlm.nih.gov/books/NBK436002/</a:t>
            </a:r>
            <a:r>
              <a:rPr lang="en-ID" sz="1000" dirty="0"/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32EAD-DD22-458E-AF06-42AA133460F0}"/>
              </a:ext>
            </a:extLst>
          </p:cNvPr>
          <p:cNvSpPr txBox="1"/>
          <p:nvPr/>
        </p:nvSpPr>
        <p:spPr>
          <a:xfrm>
            <a:off x="292342" y="1413065"/>
            <a:ext cx="10980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Respiratory Distress</a:t>
            </a:r>
          </a:p>
          <a:p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Criterions: </a:t>
            </a:r>
            <a:r>
              <a:rPr lang="en-US" sz="2400" dirty="0">
                <a:solidFill>
                  <a:schemeClr val="tx1"/>
                </a:solidFill>
              </a:rPr>
              <a:t>acute, bilateral lung infiltrates on CXR of a non-cardiac origin, and a PaO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/FiO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ratio of less than 300 mmHg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6F8C6-70C3-4996-AF72-7D1DFE2ABA7D}"/>
              </a:ext>
            </a:extLst>
          </p:cNvPr>
          <p:cNvSpPr/>
          <p:nvPr/>
        </p:nvSpPr>
        <p:spPr>
          <a:xfrm>
            <a:off x="312737" y="2813816"/>
            <a:ext cx="5323078" cy="34163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Common signs: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Accessory chest muscles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Pursed-lip breathing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Prominent neck &amp; face veins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Substernal or intercostal retractions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Audible stridor, wheezing or rhonchi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RR: 25-29 x/min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mortality rate (21%), predictor of cardiac arrest</a:t>
            </a:r>
          </a:p>
        </p:txBody>
      </p:sp>
      <p:pic>
        <p:nvPicPr>
          <p:cNvPr id="2050" name="Picture 2" descr="figure6">
            <a:extLst>
              <a:ext uri="{FF2B5EF4-FFF2-40B4-BE49-F238E27FC236}">
                <a16:creationId xmlns:a16="http://schemas.microsoft.com/office/drawing/2014/main" id="{54442A05-1798-42FF-B45E-896AAE04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21" y="2930676"/>
            <a:ext cx="6105554" cy="30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https://doi.org/10.1183/09031936.03.00038503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0"/>
              </a:rPr>
              <a:t>https://www.ncbi.nlm.nih.gov/books/NBK526127/</a:t>
            </a:r>
            <a:r>
              <a:rPr lang="en-ID" sz="1000" dirty="0"/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C49C3-D4DF-40DD-8987-8D96DD30FC8A}"/>
              </a:ext>
            </a:extLst>
          </p:cNvPr>
          <p:cNvSpPr txBox="1"/>
          <p:nvPr/>
        </p:nvSpPr>
        <p:spPr>
          <a:xfrm>
            <a:off x="337772" y="5404456"/>
            <a:ext cx="511475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Type 1 (hypoxemic)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P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aO</a:t>
            </a:r>
            <a:r>
              <a:rPr lang="en-US" sz="2000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2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 &lt;60 mmHg </a:t>
            </a:r>
            <a:r>
              <a:rPr lang="en-US" sz="2000" dirty="0">
                <a:solidFill>
                  <a:schemeClr val="tx1"/>
                </a:solidFill>
              </a:rPr>
              <a:t>with normal or subnormal PaCO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098" name="Picture 2" descr="Respiratory failure | European Respiratory Society">
            <a:extLst>
              <a:ext uri="{FF2B5EF4-FFF2-40B4-BE49-F238E27FC236}">
                <a16:creationId xmlns:a16="http://schemas.microsoft.com/office/drawing/2014/main" id="{F9463E53-C711-464D-94E9-9B6D3A8F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45" y="1503479"/>
            <a:ext cx="7800110" cy="37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1B1BD0-9BF3-4BF4-967C-146B5C09AC0F}"/>
              </a:ext>
            </a:extLst>
          </p:cNvPr>
          <p:cNvSpPr txBox="1"/>
          <p:nvPr/>
        </p:nvSpPr>
        <p:spPr>
          <a:xfrm>
            <a:off x="6531151" y="5404456"/>
            <a:ext cx="532307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Type 2 (hypercapnic)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PaCO</a:t>
            </a:r>
            <a:r>
              <a:rPr lang="en-US" sz="2000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2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 &gt;50 mmHg </a:t>
            </a:r>
            <a:r>
              <a:rPr lang="en-US" sz="2000" dirty="0">
                <a:solidFill>
                  <a:schemeClr val="tx1"/>
                </a:solidFill>
              </a:rPr>
              <a:t>commonly accompanied with hypoxemia</a:t>
            </a:r>
          </a:p>
        </p:txBody>
      </p:sp>
    </p:spTree>
    <p:extLst>
      <p:ext uri="{BB962C8B-B14F-4D97-AF65-F5344CB8AC3E}">
        <p14:creationId xmlns:p14="http://schemas.microsoft.com/office/powerpoint/2010/main" val="180410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https://doi.org/10.1183/09031936.03.00038503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0"/>
              </a:rPr>
              <a:t>https://www.ncbi.nlm.nih.gov/books/NBK526127/</a:t>
            </a:r>
            <a:r>
              <a:rPr lang="en-ID" sz="1000" dirty="0"/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84F711-830B-4FD4-9754-D578D5425A0D}"/>
              </a:ext>
            </a:extLst>
          </p:cNvPr>
          <p:cNvSpPr txBox="1"/>
          <p:nvPr/>
        </p:nvSpPr>
        <p:spPr>
          <a:xfrm>
            <a:off x="312737" y="1701697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Symptoms and signs of hypoxemia</a:t>
            </a:r>
            <a:endParaRPr lang="en-US" sz="3200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Dyspnea, irritability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Confusion, somnolence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Tachycardia, arrhythmia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Tachypnea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Cyanosis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613EED-4703-4800-8FFB-26EF625D9516}"/>
              </a:ext>
            </a:extLst>
          </p:cNvPr>
          <p:cNvSpPr txBox="1"/>
          <p:nvPr/>
        </p:nvSpPr>
        <p:spPr>
          <a:xfrm>
            <a:off x="6096000" y="1701697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Symptoms and signs of hypercapnia</a:t>
            </a:r>
            <a:endParaRPr lang="en-US" sz="3200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Headache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Change of 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Coma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Tremor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effectLst/>
              </a:rPr>
              <a:t>Papilloedema</a:t>
            </a:r>
            <a:endParaRPr lang="en-US" sz="3200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</a:rPr>
              <a:t>Warm extremities</a:t>
            </a:r>
          </a:p>
        </p:txBody>
      </p:sp>
    </p:spTree>
    <p:extLst>
      <p:ext uri="{BB962C8B-B14F-4D97-AF65-F5344CB8AC3E}">
        <p14:creationId xmlns:p14="http://schemas.microsoft.com/office/powerpoint/2010/main" val="66853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84F3F-1886-4525-9CFD-D4D81E60BA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767" y="739132"/>
            <a:ext cx="8858972" cy="5708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7786255" y="6371919"/>
            <a:ext cx="2918948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10"/>
              </a:rPr>
              <a:t>https://doi.org/10.3238/arztebl.2016.0834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1"/>
              </a:rPr>
              <a:t>https://www.ncbi.nlm.nih.gov/books/NBK526127/</a:t>
            </a:r>
            <a:r>
              <a:rPr lang="en-ID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4763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Diagnose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https://doi.org/10.1513/AnnalsATS.201306-169ST</a:t>
            </a:r>
            <a:endParaRPr lang="en-ID" sz="1000" dirty="0"/>
          </a:p>
          <a:p>
            <a:pPr algn="r"/>
            <a:r>
              <a:rPr lang="en-ID" sz="1000" dirty="0">
                <a:hlinkClick r:id="rId10"/>
              </a:rPr>
              <a:t>https://doi.org/10.1016/j.ccc.2004.03.015</a:t>
            </a:r>
            <a:r>
              <a:rPr lang="en-ID" sz="1000" dirty="0"/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A6670-732B-46FA-B29E-7B41DCF7F111}"/>
              </a:ext>
            </a:extLst>
          </p:cNvPr>
          <p:cNvSpPr txBox="1"/>
          <p:nvPr/>
        </p:nvSpPr>
        <p:spPr>
          <a:xfrm>
            <a:off x="160337" y="1386090"/>
            <a:ext cx="119144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Chronic Terminal Dyspnea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Sustained &amp; severe resting breathing discomfort</a:t>
            </a:r>
            <a:r>
              <a:rPr lang="en-US" sz="2400" dirty="0">
                <a:solidFill>
                  <a:schemeClr val="tx1"/>
                </a:solidFill>
              </a:rPr>
              <a:t> in patients with advanced, life-limiting illness and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overwhelms the patient and caregiver’s</a:t>
            </a:r>
            <a:r>
              <a:rPr lang="en-US" sz="2400" dirty="0">
                <a:solidFill>
                  <a:schemeClr val="tx1"/>
                </a:solidFill>
              </a:rPr>
              <a:t> ability to achieve symptom relief”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Often of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irreversible</a:t>
            </a:r>
            <a:r>
              <a:rPr lang="en-US" sz="2400" dirty="0">
                <a:solidFill>
                  <a:schemeClr val="tx1"/>
                </a:solidFill>
              </a:rPr>
              <a:t> etiology (ILD, COPD, cancer), can occur suddenly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Interacting factors: worsening of dyspnea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experience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 heightened psycho-social-spiritual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patient response</a:t>
            </a:r>
            <a:r>
              <a:rPr lang="en-US" sz="2400" dirty="0">
                <a:solidFill>
                  <a:schemeClr val="tx1"/>
                </a:solidFill>
              </a:rPr>
              <a:t>, and a setting by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unprepared caregivers who are too overwhelmed </a:t>
            </a:r>
            <a:r>
              <a:rPr lang="en-US" sz="2400" dirty="0">
                <a:solidFill>
                  <a:schemeClr val="tx1"/>
                </a:solidFill>
              </a:rPr>
              <a:t>to respond in the optimal manner</a:t>
            </a:r>
          </a:p>
        </p:txBody>
      </p:sp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0B320298-249B-4287-A51B-909486FA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43100"/>
              </p:ext>
            </p:extLst>
          </p:nvPr>
        </p:nvGraphicFramePr>
        <p:xfrm>
          <a:off x="657260" y="4546736"/>
          <a:ext cx="8586772" cy="15849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93386">
                  <a:extLst>
                    <a:ext uri="{9D8B030D-6E8A-4147-A177-3AD203B41FA5}">
                      <a16:colId xmlns:a16="http://schemas.microsoft.com/office/drawing/2014/main" val="832368451"/>
                    </a:ext>
                  </a:extLst>
                </a:gridCol>
                <a:gridCol w="4293386">
                  <a:extLst>
                    <a:ext uri="{9D8B030D-6E8A-4147-A177-3AD203B41FA5}">
                      <a16:colId xmlns:a16="http://schemas.microsoft.com/office/drawing/2014/main" val="32279714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Underlying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Prevalence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7930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2000" dirty="0"/>
                        <a:t>Lung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46 – 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469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51 – 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1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75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Manage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https://www.ncbi.nlm.nih.gov/books/NBK499965/</a:t>
            </a:r>
            <a:endParaRPr lang="en-ID" sz="1000" dirty="0">
              <a:hlinkClick r:id="rId10"/>
            </a:endParaRPr>
          </a:p>
          <a:p>
            <a:pPr algn="r"/>
            <a:r>
              <a:rPr lang="en-ID" sz="1000" dirty="0">
                <a:hlinkClick r:id="rId10"/>
              </a:rPr>
              <a:t>https://doi.org/10.1164/rccm.201111-2042ST</a:t>
            </a:r>
            <a:r>
              <a:rPr lang="en-ID" sz="1000" dirty="0"/>
              <a:t> 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1E9179B-7D94-44A1-AE72-2B754B673574}"/>
              </a:ext>
            </a:extLst>
          </p:cNvPr>
          <p:cNvSpPr/>
          <p:nvPr/>
        </p:nvSpPr>
        <p:spPr>
          <a:xfrm>
            <a:off x="2145825" y="4178512"/>
            <a:ext cx="412596" cy="898353"/>
          </a:xfrm>
          <a:prstGeom prst="downArrow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F000022-77C6-414B-8811-67D5B6395CC4}"/>
              </a:ext>
            </a:extLst>
          </p:cNvPr>
          <p:cNvSpPr/>
          <p:nvPr/>
        </p:nvSpPr>
        <p:spPr>
          <a:xfrm>
            <a:off x="2145825" y="2118209"/>
            <a:ext cx="412596" cy="547235"/>
          </a:xfrm>
          <a:prstGeom prst="downArrow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B12E3DF-4650-4A95-B254-CD1E28655020}"/>
              </a:ext>
            </a:extLst>
          </p:cNvPr>
          <p:cNvSpPr/>
          <p:nvPr/>
        </p:nvSpPr>
        <p:spPr>
          <a:xfrm>
            <a:off x="1379366" y="1763649"/>
            <a:ext cx="1962947" cy="388938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Vital Signs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B5AC02-C4CD-43F0-9C85-630659AA9D21}"/>
              </a:ext>
            </a:extLst>
          </p:cNvPr>
          <p:cNvSpPr/>
          <p:nvPr/>
        </p:nvSpPr>
        <p:spPr>
          <a:xfrm>
            <a:off x="1379365" y="2665445"/>
            <a:ext cx="1962947" cy="3889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History Taking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80D753-F2BA-4720-B2B3-F31F2ADDB5C8}"/>
              </a:ext>
            </a:extLst>
          </p:cNvPr>
          <p:cNvSpPr/>
          <p:nvPr/>
        </p:nvSpPr>
        <p:spPr>
          <a:xfrm>
            <a:off x="1388078" y="3050940"/>
            <a:ext cx="1962947" cy="3889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Physical Exam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5125EDB-BD64-4738-A3F4-64934EA8F653}"/>
              </a:ext>
            </a:extLst>
          </p:cNvPr>
          <p:cNvSpPr/>
          <p:nvPr/>
        </p:nvSpPr>
        <p:spPr>
          <a:xfrm>
            <a:off x="1379364" y="3436435"/>
            <a:ext cx="1962947" cy="3889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Lab Workout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BDDF32-554C-41C8-914B-11559EFBB507}"/>
              </a:ext>
            </a:extLst>
          </p:cNvPr>
          <p:cNvSpPr/>
          <p:nvPr/>
        </p:nvSpPr>
        <p:spPr>
          <a:xfrm>
            <a:off x="1370650" y="3821930"/>
            <a:ext cx="1962947" cy="3889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Supportive Exam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EF455F-333E-4160-9472-98864A86A752}"/>
              </a:ext>
            </a:extLst>
          </p:cNvPr>
          <p:cNvSpPr/>
          <p:nvPr/>
        </p:nvSpPr>
        <p:spPr>
          <a:xfrm>
            <a:off x="3333381" y="1604211"/>
            <a:ext cx="3294153" cy="690531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Identify &amp; treat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>
                <a:solidFill>
                  <a:sysClr val="windowText" lastClr="000000"/>
                </a:solidFill>
              </a:rPr>
              <a:t>life-threating condition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1452DB-3580-431B-8809-F8B5B69E4122}"/>
              </a:ext>
            </a:extLst>
          </p:cNvPr>
          <p:cNvSpPr/>
          <p:nvPr/>
        </p:nvSpPr>
        <p:spPr>
          <a:xfrm>
            <a:off x="3324448" y="2665444"/>
            <a:ext cx="3294153" cy="1545423"/>
          </a:xfrm>
          <a:prstGeom prst="roundRect">
            <a:avLst>
              <a:gd name="adj" fmla="val 1161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Investigate underlying disease, risk factor, etiologies, identify impairments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2491ABA-33D7-40F7-9500-DE2D73865F18}"/>
              </a:ext>
            </a:extLst>
          </p:cNvPr>
          <p:cNvSpPr/>
          <p:nvPr/>
        </p:nvSpPr>
        <p:spPr>
          <a:xfrm>
            <a:off x="1370650" y="5109221"/>
            <a:ext cx="1962947" cy="388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Treatment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753EB1-25E5-424A-91EA-A3AFF5D702BB}"/>
              </a:ext>
            </a:extLst>
          </p:cNvPr>
          <p:cNvSpPr/>
          <p:nvPr/>
        </p:nvSpPr>
        <p:spPr>
          <a:xfrm>
            <a:off x="3324448" y="4529256"/>
            <a:ext cx="3294153" cy="1545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Administer O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2</a:t>
            </a:r>
            <a:r>
              <a:rPr lang="en-US" b="1" dirty="0">
                <a:solidFill>
                  <a:sysClr val="windowText" lastClr="000000"/>
                </a:solidFill>
              </a:rPr>
              <a:t>, respiratory &amp; airway support, cardiovascular &amp; circulatory support, rehabilitation support, </a:t>
            </a:r>
            <a:r>
              <a:rPr lang="en-US" sz="1800" b="1" dirty="0">
                <a:solidFill>
                  <a:sysClr val="windowText" lastClr="000000"/>
                </a:solidFill>
              </a:rPr>
              <a:t>treat underlying disease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29" name="Picture 2" descr="Image result for 救急科イラスト">
            <a:extLst>
              <a:ext uri="{FF2B5EF4-FFF2-40B4-BE49-F238E27FC236}">
                <a16:creationId xmlns:a16="http://schemas.microsoft.com/office/drawing/2014/main" id="{9CB11E1B-1CB0-4FDB-9E0B-7500941AA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00" b="90000" l="10000" r="90000">
                        <a14:foregroundMark x1="45500" y1="40500" x2="45500" y2="40500"/>
                        <a14:foregroundMark x1="32000" y1="54750" x2="32000" y2="54750"/>
                        <a14:foregroundMark x1="76250" y1="33750" x2="76250" y2="33750"/>
                        <a14:foregroundMark x1="77750" y1="31500" x2="77750" y2="31500"/>
                        <a14:foregroundMark x1="77750" y1="43000" x2="77750" y2="43000"/>
                        <a14:foregroundMark x1="77000" y1="54500" x2="77000" y2="54500"/>
                        <a14:foregroundMark x1="67750" y1="41250" x2="67750" y2="41250"/>
                        <a14:foregroundMark x1="65750" y1="38250" x2="65750" y2="38250"/>
                        <a14:foregroundMark x1="63500" y1="33500" x2="63500" y2="33500"/>
                        <a14:foregroundMark x1="57250" y1="9000" x2="57250" y2="9000"/>
                        <a14:foregroundMark x1="75500" y1="47500" x2="75500" y2="47500"/>
                        <a14:backgroundMark x1="37750" y1="32250" x2="37750" y2="32250"/>
                        <a14:backgroundMark x1="45750" y1="29750" x2="45750" y2="2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3028" r="12313" b="4699"/>
          <a:stretch/>
        </p:blipFill>
        <p:spPr bwMode="auto">
          <a:xfrm>
            <a:off x="7332559" y="1428896"/>
            <a:ext cx="3453857" cy="42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8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Manage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https://dx.doi.org/10.4103%2F0970-2113.197116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0"/>
              </a:rPr>
              <a:t>https://www.ncbi.nlm.nih.gov/books/NBK482316/</a:t>
            </a:r>
            <a:r>
              <a:rPr lang="en-ID" sz="1000" dirty="0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6D60E2C-5DD3-4353-9AC8-A9D310B0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1" y="1461118"/>
            <a:ext cx="2751533" cy="58477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dirty="0">
                <a:latin typeface="+mj-lt"/>
              </a:rPr>
              <a:t>Oxygen Therapy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5EAF901-EAED-429E-B85C-ED092C0D7B42}"/>
              </a:ext>
            </a:extLst>
          </p:cNvPr>
          <p:cNvSpPr txBox="1">
            <a:spLocks/>
          </p:cNvSpPr>
          <p:nvPr/>
        </p:nvSpPr>
        <p:spPr>
          <a:xfrm>
            <a:off x="465137" y="2045894"/>
            <a:ext cx="7332685" cy="460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Determine an Increased Oxygen Demand in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/>
              <a:t>Clinical signs of hypoxemia</a:t>
            </a:r>
            <a:r>
              <a:rPr lang="en-US" dirty="0"/>
              <a:t>:</a:t>
            </a:r>
          </a:p>
          <a:p>
            <a:pPr lvl="2"/>
            <a:r>
              <a:rPr lang="en-US" sz="2400" dirty="0"/>
              <a:t>Increased work of breathing, </a:t>
            </a:r>
            <a:r>
              <a:rPr lang="en-US" sz="2400" b="1" dirty="0"/>
              <a:t>respiration rate</a:t>
            </a:r>
          </a:p>
          <a:p>
            <a:pPr lvl="2"/>
            <a:r>
              <a:rPr lang="en-US" sz="2400" dirty="0"/>
              <a:t>Decreased </a:t>
            </a:r>
            <a:r>
              <a:rPr lang="en-US" sz="2400" b="1" dirty="0"/>
              <a:t>SpO</a:t>
            </a:r>
            <a:r>
              <a:rPr lang="en-US" sz="2400" b="1" baseline="-25000" dirty="0"/>
              <a:t>2</a:t>
            </a:r>
            <a:endParaRPr lang="en-US" sz="2400" b="1" dirty="0"/>
          </a:p>
          <a:p>
            <a:pPr lvl="2"/>
            <a:r>
              <a:rPr lang="en-US" sz="2400" dirty="0"/>
              <a:t>Abnormal CXR (i.e. pneumonia, effusion,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r>
              <a:rPr lang="en-US" b="1" dirty="0"/>
              <a:t>Estimate Oxygen Demand &amp; Treat:</a:t>
            </a:r>
          </a:p>
          <a:p>
            <a:pPr lvl="2"/>
            <a:r>
              <a:rPr lang="en-US" sz="2400" dirty="0">
                <a:highlight>
                  <a:srgbClr val="FFFF00"/>
                </a:highlight>
              </a:rPr>
              <a:t>Take </a:t>
            </a:r>
            <a:r>
              <a:rPr lang="en-US" sz="2400" b="1" dirty="0">
                <a:highlight>
                  <a:srgbClr val="FFFF00"/>
                </a:highlight>
              </a:rPr>
              <a:t>blood gas analysis (BGA)</a:t>
            </a:r>
          </a:p>
          <a:p>
            <a:pPr lvl="2"/>
            <a:r>
              <a:rPr lang="en-US" sz="2400" dirty="0">
                <a:highlight>
                  <a:srgbClr val="FFFF00"/>
                </a:highlight>
              </a:rPr>
              <a:t>Calculate A-a DO</a:t>
            </a:r>
            <a:r>
              <a:rPr lang="en-US" sz="2400" baseline="-25000" dirty="0">
                <a:highlight>
                  <a:srgbClr val="FFFF00"/>
                </a:highlight>
              </a:rPr>
              <a:t>2</a:t>
            </a:r>
          </a:p>
          <a:p>
            <a:pPr lvl="2"/>
            <a:r>
              <a:rPr lang="en-US" sz="2400" dirty="0">
                <a:highlight>
                  <a:srgbClr val="FFFF00"/>
                </a:highlight>
              </a:rPr>
              <a:t>Calculate required </a:t>
            </a:r>
            <a:r>
              <a:rPr lang="en-US" sz="2400" b="1" dirty="0">
                <a:highlight>
                  <a:srgbClr val="FFFF00"/>
                </a:highlight>
              </a:rPr>
              <a:t>FiO</a:t>
            </a:r>
            <a:r>
              <a:rPr lang="en-US" sz="2400" b="1" baseline="-25000" dirty="0">
                <a:highlight>
                  <a:srgbClr val="FFFF00"/>
                </a:highlight>
              </a:rPr>
              <a:t>2</a:t>
            </a:r>
          </a:p>
          <a:p>
            <a:pPr lvl="2"/>
            <a:r>
              <a:rPr lang="en-US" sz="2400" dirty="0"/>
              <a:t>Oxygen supplementation</a:t>
            </a:r>
          </a:p>
        </p:txBody>
      </p:sp>
      <p:pic>
        <p:nvPicPr>
          <p:cNvPr id="31" name="Picture 2" descr="Image result for 呼吸困難イラスト">
            <a:extLst>
              <a:ext uri="{FF2B5EF4-FFF2-40B4-BE49-F238E27FC236}">
                <a16:creationId xmlns:a16="http://schemas.microsoft.com/office/drawing/2014/main" id="{43DEF932-0A0F-429C-A4A9-EF67AF57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26" y="639846"/>
            <a:ext cx="2560752" cy="23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パルス酸素濃度計イラスト">
            <a:extLst>
              <a:ext uri="{FF2B5EF4-FFF2-40B4-BE49-F238E27FC236}">
                <a16:creationId xmlns:a16="http://schemas.microsoft.com/office/drawing/2014/main" id="{B33EF2F7-ED6D-4165-875E-5C51D65D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682" y="1964708"/>
            <a:ext cx="1695357" cy="16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酸素マスク イラスト">
            <a:extLst>
              <a:ext uri="{FF2B5EF4-FFF2-40B4-BE49-F238E27FC236}">
                <a16:creationId xmlns:a16="http://schemas.microsoft.com/office/drawing/2014/main" id="{E3B9BE44-42D1-41C0-8077-F72AC381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34" y="3892891"/>
            <a:ext cx="1943845" cy="227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Image result for 胸レントゲンイラスト">
            <a:extLst>
              <a:ext uri="{FF2B5EF4-FFF2-40B4-BE49-F238E27FC236}">
                <a16:creationId xmlns:a16="http://schemas.microsoft.com/office/drawing/2014/main" id="{EB4F0C64-81E0-4298-B310-0B1AFDE9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38" y="3270934"/>
            <a:ext cx="1748024" cy="218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4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Manage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https://dx.doi.org/10.4103%2F0970-2113.197116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0"/>
              </a:rPr>
              <a:t>https://www.ncbi.nlm.nih.gov/books/NBK482316/</a:t>
            </a:r>
            <a:r>
              <a:rPr lang="en-ID" sz="1000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3C4642F-3184-42A3-80C3-DE1C14A4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67" y="1426932"/>
            <a:ext cx="2177103" cy="1325563"/>
          </a:xfrm>
        </p:spPr>
        <p:txBody>
          <a:bodyPr/>
          <a:lstStyle/>
          <a:p>
            <a:r>
              <a:rPr lang="en-US" b="1" u="sng" dirty="0"/>
              <a:t>A-a DO</a:t>
            </a:r>
            <a:r>
              <a:rPr lang="en-US" b="1" u="sng" baseline="-25000" dirty="0"/>
              <a:t>2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B221142F-699E-4080-B2D0-E345EED596ED}"/>
              </a:ext>
            </a:extLst>
          </p:cNvPr>
          <p:cNvSpPr txBox="1">
            <a:spLocks/>
          </p:cNvSpPr>
          <p:nvPr/>
        </p:nvSpPr>
        <p:spPr>
          <a:xfrm>
            <a:off x="228041" y="2692793"/>
            <a:ext cx="3681181" cy="270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D" sz="2400"/>
              <a:t>In normal young adult,</a:t>
            </a:r>
            <a:br>
              <a:rPr lang="en-ID" sz="2400"/>
            </a:br>
            <a:r>
              <a:rPr lang="en-ID" sz="2400"/>
              <a:t>A-a DO</a:t>
            </a:r>
            <a:r>
              <a:rPr lang="en-ID" sz="2400" baseline="-25000"/>
              <a:t>2</a:t>
            </a:r>
            <a:r>
              <a:rPr lang="en-ID" sz="2400"/>
              <a:t> &lt; 10 mmHg</a:t>
            </a:r>
            <a:endParaRPr lang="en-ID" sz="2400" baseline="-25000"/>
          </a:p>
          <a:p>
            <a:r>
              <a:rPr lang="en-ID" sz="2400"/>
              <a:t>Increases with age:</a:t>
            </a:r>
          </a:p>
          <a:p>
            <a:pPr lvl="1"/>
            <a:r>
              <a:rPr lang="en-US" sz="2000"/>
              <a:t>Age 20: 4 to 17 mmHg</a:t>
            </a:r>
          </a:p>
          <a:p>
            <a:pPr lvl="1"/>
            <a:r>
              <a:rPr lang="en-US" sz="2000"/>
              <a:t>Age 40: 10 to 24 mmHg</a:t>
            </a:r>
          </a:p>
          <a:p>
            <a:pPr lvl="1"/>
            <a:r>
              <a:rPr lang="en-US" sz="2000"/>
              <a:t>Age 60: 17 to 31 mmHg</a:t>
            </a:r>
          </a:p>
          <a:p>
            <a:pPr lvl="1"/>
            <a:r>
              <a:rPr lang="en-US" sz="2000"/>
              <a:t>Age 80: 25 to 38 mmHg</a:t>
            </a:r>
            <a:endParaRPr lang="en-ID" sz="2000" dirty="0"/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A5ECCBB5-01F8-4EDA-AB56-5D937207F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67972"/>
              </p:ext>
            </p:extLst>
          </p:nvPr>
        </p:nvGraphicFramePr>
        <p:xfrm>
          <a:off x="4135414" y="1957374"/>
          <a:ext cx="7939355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944">
                  <a:extLst>
                    <a:ext uri="{9D8B030D-6E8A-4147-A177-3AD203B41FA5}">
                      <a16:colId xmlns:a16="http://schemas.microsoft.com/office/drawing/2014/main" val="3697903881"/>
                    </a:ext>
                  </a:extLst>
                </a:gridCol>
                <a:gridCol w="5014860">
                  <a:extLst>
                    <a:ext uri="{9D8B030D-6E8A-4147-A177-3AD203B41FA5}">
                      <a16:colId xmlns:a16="http://schemas.microsoft.com/office/drawing/2014/main" val="1566848345"/>
                    </a:ext>
                  </a:extLst>
                </a:gridCol>
                <a:gridCol w="1904551">
                  <a:extLst>
                    <a:ext uri="{9D8B030D-6E8A-4147-A177-3AD203B41FA5}">
                      <a16:colId xmlns:a16="http://schemas.microsoft.com/office/drawing/2014/main" val="984451045"/>
                    </a:ext>
                  </a:extLst>
                </a:gridCol>
              </a:tblGrid>
              <a:tr h="1387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A-a DO</a:t>
                      </a:r>
                      <a:r>
                        <a:rPr lang="en-US" sz="1400" baseline="-25000" dirty="0"/>
                        <a:t>2</a:t>
                      </a:r>
                      <a:endParaRPr lang="en-ID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Hypoxemic Condition Associated with A-a DO</a:t>
                      </a:r>
                      <a:r>
                        <a:rPr lang="en-US" sz="1400" baseline="-25000" dirty="0"/>
                        <a:t>2</a:t>
                      </a:r>
                      <a:endParaRPr lang="en-ID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Oxygen response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36657"/>
                  </a:ext>
                </a:extLst>
              </a:tr>
              <a:tr h="2677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Normal</a:t>
                      </a:r>
                      <a:endParaRPr lang="en-ID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400" b="1" dirty="0"/>
                        <a:t>Hypoventilation Drive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400" dirty="0"/>
                        <a:t>Neuromuscular disorders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400" dirty="0"/>
                        <a:t>Central nervous system disorder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Responsive</a:t>
                      </a:r>
                      <a:endParaRPr lang="en-ID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9290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dirty="0"/>
                        <a:t>Low inspired FiO</a:t>
                      </a:r>
                      <a:r>
                        <a:rPr lang="en-ID" sz="1400" b="1" baseline="-25000" dirty="0"/>
                        <a:t>2</a:t>
                      </a:r>
                      <a:r>
                        <a:rPr lang="en-ID" sz="1400" b="1" dirty="0"/>
                        <a:t> </a:t>
                      </a:r>
                      <a:r>
                        <a:rPr lang="en-ID" sz="1400" dirty="0"/>
                        <a:t>(e.g. high altitude, </a:t>
                      </a:r>
                      <a:r>
                        <a:rPr lang="en-ID" sz="1400" b="1" dirty="0">
                          <a:highlight>
                            <a:srgbClr val="FFFF00"/>
                          </a:highlight>
                        </a:rPr>
                        <a:t>inadequate oxygen</a:t>
                      </a:r>
                      <a:r>
                        <a:rPr lang="en-ID" sz="1400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925125"/>
                  </a:ext>
                </a:extLst>
              </a:tr>
              <a:tr h="41825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Increased</a:t>
                      </a:r>
                      <a:endParaRPr lang="en-ID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400" b="1" dirty="0">
                          <a:highlight>
                            <a:srgbClr val="FFFF00"/>
                          </a:highlight>
                        </a:rPr>
                        <a:t>Dead space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400" dirty="0"/>
                        <a:t>Pulmonary embolism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400" b="1" dirty="0">
                          <a:highlight>
                            <a:srgbClr val="FFFF00"/>
                          </a:highlight>
                        </a:rPr>
                        <a:t>Atelectasis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400" b="1" dirty="0">
                          <a:highlight>
                            <a:srgbClr val="FFFF00"/>
                          </a:highlight>
                        </a:rPr>
                        <a:t>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400" dirty="0"/>
                        <a:t>Obstructive lung disease (e.g. Asthma, COPD)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400" dirty="0"/>
                        <a:t>Pneumothorax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725997"/>
                  </a:ext>
                </a:extLst>
              </a:tr>
              <a:tr h="418252"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D" sz="1400" b="1" dirty="0"/>
                        <a:t>Altered diffusion/blood-gas barrier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sz="1400" b="1" dirty="0">
                          <a:highlight>
                            <a:srgbClr val="FFFF00"/>
                          </a:highlight>
                        </a:rPr>
                        <a:t>Interstitial lung disease, </a:t>
                      </a:r>
                      <a:r>
                        <a:rPr lang="en-ID" sz="1400" b="1" dirty="0" err="1">
                          <a:highlight>
                            <a:srgbClr val="FFFF00"/>
                          </a:highlight>
                        </a:rPr>
                        <a:t>incl</a:t>
                      </a:r>
                      <a:r>
                        <a:rPr lang="en-ID" sz="1400" b="1" dirty="0">
                          <a:highlight>
                            <a:srgbClr val="FFFF00"/>
                          </a:highlight>
                        </a:rPr>
                        <a:t> pulmonary fibrosis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3996"/>
                  </a:ext>
                </a:extLst>
              </a:tr>
              <a:tr h="418252">
                <a:tc vMerge="1"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Shunt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Congestive heart failure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Lobar/diffuse pneumonia</a:t>
                      </a:r>
                      <a:endParaRPr lang="en-ID" sz="1400" b="1" dirty="0">
                        <a:highlight>
                          <a:srgbClr val="FFFF00"/>
                        </a:highligh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Adult Respiratory Distress Syndrome (ARDS)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Unresponsive</a:t>
                      </a:r>
                      <a:endParaRPr lang="en-ID" sz="1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3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80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57CDC3-E0E3-49D0-A5C9-29E6B5BFA040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Presentation Outline</a:t>
            </a:r>
          </a:p>
        </p:txBody>
      </p:sp>
      <p:pic>
        <p:nvPicPr>
          <p:cNvPr id="2050" name="Picture 2" descr="テレワークでわかった！テレビ会議やWeb会議で生じる4つの違和感と解決策｜@DIME アットダイム">
            <a:extLst>
              <a:ext uri="{FF2B5EF4-FFF2-40B4-BE49-F238E27FC236}">
                <a16:creationId xmlns:a16="http://schemas.microsoft.com/office/drawing/2014/main" id="{8ECCBDE1-69FF-4666-ABFD-8DDCFFD0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44" y="1272432"/>
            <a:ext cx="5844742" cy="38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11018-1783-49CC-B54E-EB93E321027B}"/>
              </a:ext>
            </a:extLst>
          </p:cNvPr>
          <p:cNvSpPr txBox="1"/>
          <p:nvPr/>
        </p:nvSpPr>
        <p:spPr>
          <a:xfrm>
            <a:off x="312737" y="1614664"/>
            <a:ext cx="7582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Illustrations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Dyspnea?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Why Dyspnea Happens?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Who May Develop Dyspnea?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to Diagnose Dyspnea?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to Manage Dyspnea?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Take Home Messages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4270" y="0"/>
            <a:ext cx="3772753" cy="644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Manage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https://dx.doi.org/10.4103%2F0970-2113.197116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0"/>
              </a:rPr>
              <a:t>https://www.ncbi.nlm.nih.gov/books/NBK482316/</a:t>
            </a:r>
            <a:r>
              <a:rPr lang="en-ID" sz="1000" dirty="0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156D52-1DF4-4E92-ADC1-2B5EEE34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40" y="1353210"/>
            <a:ext cx="11930184" cy="1325563"/>
          </a:xfrm>
        </p:spPr>
        <p:txBody>
          <a:bodyPr/>
          <a:lstStyle/>
          <a:p>
            <a:r>
              <a:rPr lang="en-US" b="1" u="sng" dirty="0"/>
              <a:t>PaO</a:t>
            </a:r>
            <a:r>
              <a:rPr lang="en-US" b="1" u="sng" baseline="-25000" dirty="0"/>
              <a:t>2</a:t>
            </a:r>
            <a:r>
              <a:rPr lang="en-US" b="1" u="sng" dirty="0"/>
              <a:t>:FiO</a:t>
            </a:r>
            <a:r>
              <a:rPr lang="en-US" b="1" u="sng" baseline="-25000" dirty="0"/>
              <a:t>2</a:t>
            </a:r>
            <a:endParaRPr lang="en-ID" b="1" u="sng" baseline="-250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B88DB61-B3E7-4CDC-8832-84D23A382B4B}"/>
              </a:ext>
            </a:extLst>
          </p:cNvPr>
          <p:cNvSpPr txBox="1">
            <a:spLocks/>
          </p:cNvSpPr>
          <p:nvPr/>
        </p:nvSpPr>
        <p:spPr>
          <a:xfrm>
            <a:off x="148492" y="2756931"/>
            <a:ext cx="4816739" cy="356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Identify </a:t>
            </a:r>
            <a:r>
              <a:rPr lang="en-US" b="1"/>
              <a:t>current FiO</a:t>
            </a:r>
            <a:r>
              <a:rPr lang="en-US" b="1" baseline="-25000"/>
              <a:t>2</a:t>
            </a:r>
          </a:p>
          <a:p>
            <a:r>
              <a:rPr lang="en-US"/>
              <a:t>Obtain </a:t>
            </a:r>
            <a:r>
              <a:rPr lang="en-US" b="1"/>
              <a:t>PaO</a:t>
            </a:r>
            <a:r>
              <a:rPr lang="en-US" b="1" baseline="-25000"/>
              <a:t>2</a:t>
            </a:r>
            <a:r>
              <a:rPr lang="en-US"/>
              <a:t> from BGA</a:t>
            </a:r>
          </a:p>
          <a:p>
            <a:r>
              <a:rPr lang="en-US"/>
              <a:t>Calculate </a:t>
            </a:r>
            <a:r>
              <a:rPr lang="en-US" b="1"/>
              <a:t>PaO</a:t>
            </a:r>
            <a:r>
              <a:rPr lang="en-US" b="1" baseline="-25000"/>
              <a:t>2</a:t>
            </a:r>
            <a:r>
              <a:rPr lang="en-US" b="1"/>
              <a:t>:FiO</a:t>
            </a:r>
            <a:r>
              <a:rPr lang="en-US" b="1" baseline="-25000"/>
              <a:t>2</a:t>
            </a:r>
            <a:br>
              <a:rPr lang="en-US" b="1"/>
            </a:br>
            <a:r>
              <a:rPr lang="en-US" b="1">
                <a:highlight>
                  <a:srgbClr val="FFFF00"/>
                </a:highlight>
              </a:rPr>
              <a:t>target &gt;300</a:t>
            </a:r>
          </a:p>
          <a:p>
            <a:r>
              <a:rPr lang="en-US" b="1"/>
              <a:t>Re-adjust FiO</a:t>
            </a:r>
            <a:r>
              <a:rPr lang="en-US" b="1" baseline="-25000"/>
              <a:t>2 </a:t>
            </a:r>
            <a:r>
              <a:rPr lang="en-US" b="1">
                <a:sym typeface="Wingdings" panose="05000000000000000000" pitchFamily="2" charset="2"/>
              </a:rPr>
              <a:t> re-adjust device &amp; flow rates</a:t>
            </a:r>
          </a:p>
          <a:p>
            <a:r>
              <a:rPr lang="en-US" b="1">
                <a:sym typeface="Wingdings" panose="05000000000000000000" pitchFamily="2" charset="2"/>
              </a:rPr>
              <a:t>Keep in mind:</a:t>
            </a:r>
            <a:br>
              <a:rPr lang="en-US" b="1">
                <a:sym typeface="Wingdings" panose="05000000000000000000" pitchFamily="2" charset="2"/>
              </a:rPr>
            </a:br>
            <a:r>
              <a:rPr lang="en-US" b="1">
                <a:highlight>
                  <a:srgbClr val="FFFF00"/>
                </a:highlight>
                <a:sym typeface="Wingdings" panose="05000000000000000000" pitchFamily="2" charset="2"/>
              </a:rPr>
              <a:t>Patient’s Comfort</a:t>
            </a:r>
            <a:endParaRPr lang="en-ID" b="1">
              <a:highlight>
                <a:srgbClr val="FFFF00"/>
              </a:highlight>
            </a:endParaRPr>
          </a:p>
          <a:p>
            <a:endParaRPr lang="en-ID" baseline="-25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2924E-B638-4708-89AD-44114D40D4F8}"/>
              </a:ext>
            </a:extLst>
          </p:cNvPr>
          <p:cNvGrpSpPr/>
          <p:nvPr/>
        </p:nvGrpSpPr>
        <p:grpSpPr>
          <a:xfrm>
            <a:off x="5413179" y="1670718"/>
            <a:ext cx="6349041" cy="5097191"/>
            <a:chOff x="6031524" y="1871331"/>
            <a:chExt cx="4978427" cy="3996823"/>
          </a:xfrm>
        </p:grpSpPr>
        <p:pic>
          <p:nvPicPr>
            <p:cNvPr id="23" name="Picture 2" descr="Image result for nasal cannula simple mask fi o2">
              <a:extLst>
                <a:ext uri="{FF2B5EF4-FFF2-40B4-BE49-F238E27FC236}">
                  <a16:creationId xmlns:a16="http://schemas.microsoft.com/office/drawing/2014/main" id="{1745B0AC-D263-42E9-A973-48A9A3AC2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151" y="1871331"/>
              <a:ext cx="4876800" cy="364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67521A6B-FCC4-4526-9F10-2D4D766EC045}"/>
                </a:ext>
              </a:extLst>
            </p:cNvPr>
            <p:cNvSpPr txBox="1">
              <a:spLocks/>
            </p:cNvSpPr>
            <p:nvPr/>
          </p:nvSpPr>
          <p:spPr>
            <a:xfrm>
              <a:off x="6031524" y="5514329"/>
              <a:ext cx="2249404" cy="3538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*Room air, FiO</a:t>
              </a:r>
              <a:r>
                <a:rPr lang="en-US" sz="1800" baseline="-25000" dirty="0"/>
                <a:t>2</a:t>
              </a:r>
              <a:r>
                <a:rPr lang="en-US" sz="1800" dirty="0"/>
                <a:t> = 21%</a:t>
              </a:r>
              <a:endParaRPr lang="en-ID" sz="1800" baseline="-25000" dirty="0"/>
            </a:p>
          </p:txBody>
        </p:sp>
      </p:grpSp>
      <p:pic>
        <p:nvPicPr>
          <p:cNvPr id="25" name="Picture 24" descr="Nasal Cannula | A-M Systems">
            <a:extLst>
              <a:ext uri="{FF2B5EF4-FFF2-40B4-BE49-F238E27FC236}">
                <a16:creationId xmlns:a16="http://schemas.microsoft.com/office/drawing/2014/main" id="{DD657F65-6B16-4E35-AAA5-4B78BCE9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90" y="2156007"/>
            <a:ext cx="928792" cy="9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Simple Oxygen Mask (Adult) - Medicfit Technology Sdn Bhd">
            <a:extLst>
              <a:ext uri="{FF2B5EF4-FFF2-40B4-BE49-F238E27FC236}">
                <a16:creationId xmlns:a16="http://schemas.microsoft.com/office/drawing/2014/main" id="{2DC750AA-9AF8-45C9-8ECF-0C5743676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1" t="3408" r="33261" b="3962"/>
          <a:stretch/>
        </p:blipFill>
        <p:spPr bwMode="auto">
          <a:xfrm>
            <a:off x="4792416" y="3212855"/>
            <a:ext cx="604842" cy="112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Non-Rebreathing Oxygen Mask with Reservoir Bag - ASP Medical">
            <a:extLst>
              <a:ext uri="{FF2B5EF4-FFF2-40B4-BE49-F238E27FC236}">
                <a16:creationId xmlns:a16="http://schemas.microsoft.com/office/drawing/2014/main" id="{E8DE7215-51CA-4EB8-8D49-94CC28B2A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5299" r="27945" b="7008"/>
          <a:stretch/>
        </p:blipFill>
        <p:spPr bwMode="auto">
          <a:xfrm>
            <a:off x="4525460" y="4565665"/>
            <a:ext cx="976252" cy="10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2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Manage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371919"/>
            <a:ext cx="5323077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https://dx.doi.org/10.4103%2F0970-2113.197116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0"/>
              </a:rPr>
              <a:t>https://www.ncbi.nlm.nih.gov/books/NBK482316/</a:t>
            </a:r>
            <a:r>
              <a:rPr lang="en-ID" sz="1000" dirty="0"/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723331-1BE8-49ED-B630-3BAC6C4E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17" y="1467324"/>
            <a:ext cx="5384801" cy="898285"/>
          </a:xfrm>
        </p:spPr>
        <p:txBody>
          <a:bodyPr/>
          <a:lstStyle/>
          <a:p>
            <a:r>
              <a:rPr lang="en-US" sz="3200" b="1" dirty="0"/>
              <a:t>High-flow Oxygen Therapy</a:t>
            </a:r>
            <a:endParaRPr lang="en-ID" sz="3200" b="1" baseline="-250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C1BDED8-B2A1-4E66-84EA-62D89740F9BE}"/>
              </a:ext>
            </a:extLst>
          </p:cNvPr>
          <p:cNvSpPr txBox="1">
            <a:spLocks/>
          </p:cNvSpPr>
          <p:nvPr/>
        </p:nvSpPr>
        <p:spPr>
          <a:xfrm>
            <a:off x="312737" y="2254947"/>
            <a:ext cx="5607801" cy="395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Advanced oxygen therapy</a:t>
            </a:r>
          </a:p>
          <a:p>
            <a:r>
              <a:rPr lang="en-US" dirty="0"/>
              <a:t>Provide </a:t>
            </a:r>
            <a:r>
              <a:rPr lang="en-US" b="1" dirty="0"/>
              <a:t>heated</a:t>
            </a:r>
            <a:r>
              <a:rPr lang="en-US" dirty="0"/>
              <a:t> &amp; </a:t>
            </a:r>
            <a:r>
              <a:rPr lang="en-US" b="1" dirty="0"/>
              <a:t>humidified</a:t>
            </a:r>
            <a:r>
              <a:rPr lang="en-US" dirty="0"/>
              <a:t> oxygen at flow 15-60 L/min</a:t>
            </a:r>
          </a:p>
          <a:p>
            <a:r>
              <a:rPr lang="en-US" dirty="0"/>
              <a:t>Terminology:</a:t>
            </a:r>
          </a:p>
          <a:p>
            <a:pPr lvl="1"/>
            <a:r>
              <a:rPr lang="en-US" dirty="0"/>
              <a:t>High-flow nasal cannula (HFNC)</a:t>
            </a:r>
          </a:p>
          <a:p>
            <a:pPr lvl="1"/>
            <a:r>
              <a:rPr lang="en-US" dirty="0"/>
              <a:t>High-flow oxygen therapy</a:t>
            </a:r>
          </a:p>
          <a:p>
            <a:pPr lvl="1"/>
            <a:r>
              <a:rPr lang="en-US" dirty="0"/>
              <a:t>Nasal high-flow</a:t>
            </a:r>
          </a:p>
          <a:p>
            <a:pPr lvl="1"/>
            <a:r>
              <a:rPr lang="en-US" dirty="0"/>
              <a:t>Trans-nasal insufflation</a:t>
            </a:r>
          </a:p>
          <a:p>
            <a:pPr lvl="1"/>
            <a:r>
              <a:rPr lang="en-US" i="1" dirty="0" err="1"/>
              <a:t>Kanal</a:t>
            </a:r>
            <a:r>
              <a:rPr lang="en-US" i="1" dirty="0"/>
              <a:t> </a:t>
            </a:r>
            <a:r>
              <a:rPr lang="en-US" i="1" dirty="0" err="1"/>
              <a:t>hidung</a:t>
            </a:r>
            <a:r>
              <a:rPr lang="en-US" i="1" dirty="0"/>
              <a:t> </a:t>
            </a:r>
            <a:r>
              <a:rPr lang="en-US" i="1" dirty="0" err="1"/>
              <a:t>arus</a:t>
            </a:r>
            <a:r>
              <a:rPr lang="en-US" i="1" dirty="0"/>
              <a:t> </a:t>
            </a:r>
            <a:r>
              <a:rPr lang="en-US" i="1" dirty="0" err="1"/>
              <a:t>cepat</a:t>
            </a:r>
            <a:r>
              <a:rPr lang="en-US" dirty="0"/>
              <a:t> (KHAC)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(By respective existing brand)</a:t>
            </a:r>
            <a:endParaRPr lang="en-ID" dirty="0">
              <a:highlight>
                <a:srgbClr val="FFFF00"/>
              </a:highlight>
            </a:endParaRPr>
          </a:p>
        </p:txBody>
      </p:sp>
      <p:pic>
        <p:nvPicPr>
          <p:cNvPr id="29" name="Picture 2" descr="Image result for high flow oxygen device">
            <a:extLst>
              <a:ext uri="{FF2B5EF4-FFF2-40B4-BE49-F238E27FC236}">
                <a16:creationId xmlns:a16="http://schemas.microsoft.com/office/drawing/2014/main" id="{DF7931DF-8624-453D-A7C4-BD1F12D59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20" y="1875942"/>
            <a:ext cx="5906943" cy="38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0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22F078B-6BC8-451E-8F5F-C65DD345494B}"/>
              </a:ext>
            </a:extLst>
          </p:cNvPr>
          <p:cNvSpPr/>
          <p:nvPr/>
        </p:nvSpPr>
        <p:spPr>
          <a:xfrm>
            <a:off x="425886" y="596694"/>
            <a:ext cx="2692653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525808"/>
            <a:ext cx="5323077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US" sz="1000" dirty="0">
                <a:latin typeface="Helvetica Neue"/>
                <a:hlinkClick r:id="rId9"/>
              </a:rPr>
              <a:t>https://doi.org/10.4103/smj.smj_64_20</a:t>
            </a:r>
            <a:r>
              <a:rPr lang="en-US" sz="1000" dirty="0">
                <a:latin typeface="Helvetica Neue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4D477D-2233-43CB-8493-FDEE3649C7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836" y="762015"/>
            <a:ext cx="8303492" cy="56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0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82126" y="6525808"/>
            <a:ext cx="5323077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US" sz="1000" dirty="0">
                <a:latin typeface="+mj-lt"/>
                <a:hlinkClick r:id="rId9"/>
              </a:rPr>
              <a:t>https://doi.org/</a:t>
            </a:r>
            <a:r>
              <a:rPr lang="en-ID" sz="1000" dirty="0">
                <a:latin typeface="+mj-lt"/>
                <a:hlinkClick r:id="rId9"/>
              </a:rPr>
              <a:t>10.1111/ans.14713</a:t>
            </a:r>
            <a:r>
              <a:rPr lang="en-ID" sz="1000" dirty="0">
                <a:latin typeface="+mj-lt"/>
              </a:rPr>
              <a:t> </a:t>
            </a:r>
            <a:endParaRPr lang="en-US" sz="1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7DEBF-43AA-475A-B21B-8301812264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737" y="650279"/>
            <a:ext cx="7769716" cy="62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B4C81B-7A57-4D23-9AA5-286AC2C937E6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329383" y="6443583"/>
            <a:ext cx="5865348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US" sz="1000" dirty="0">
                <a:latin typeface="+mj-lt"/>
                <a:hlinkClick r:id="rId9"/>
              </a:rPr>
              <a:t>https://ginasthma.org/wp-content/uploads/2021/05/GINA-Main-Report-2021-V2-WMS.pdf</a:t>
            </a:r>
            <a:r>
              <a:rPr lang="en-US" sz="1000" dirty="0">
                <a:latin typeface="+mj-lt"/>
              </a:rPr>
              <a:t> </a:t>
            </a:r>
          </a:p>
          <a:p>
            <a:pPr algn="r"/>
            <a:r>
              <a:rPr lang="en-US" sz="1000" dirty="0">
                <a:latin typeface="+mj-lt"/>
                <a:hlinkClick r:id="rId10"/>
              </a:rPr>
              <a:t>https://goldcopd.org/wp-content/uploads/2020/11/GOLD-REPORT-2021-v1.1-25Nov20_WMV.pdf</a:t>
            </a:r>
            <a:r>
              <a:rPr lang="en-US" sz="1000" dirty="0">
                <a:latin typeface="+mj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98D40-4F5D-4399-A5C2-23D683C52D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137" y="672389"/>
            <a:ext cx="4934662" cy="6030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23FD5-3194-4616-9C0A-2414610847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0866" y="1908365"/>
            <a:ext cx="6272304" cy="404774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D214984-5F5D-4672-AF85-64696C7C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93" y="989157"/>
            <a:ext cx="2612563" cy="898285"/>
          </a:xfrm>
        </p:spPr>
        <p:txBody>
          <a:bodyPr/>
          <a:lstStyle/>
          <a:p>
            <a:r>
              <a:rPr lang="en-US" sz="3200" b="1" dirty="0"/>
              <a:t>Acute asthma</a:t>
            </a:r>
            <a:endParaRPr lang="en-ID" sz="3200" b="1" baseline="-250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56A4076-8A8B-4BE7-BED9-B3A41CA57521}"/>
              </a:ext>
            </a:extLst>
          </p:cNvPr>
          <p:cNvSpPr txBox="1">
            <a:spLocks/>
          </p:cNvSpPr>
          <p:nvPr/>
        </p:nvSpPr>
        <p:spPr>
          <a:xfrm>
            <a:off x="9632036" y="1305198"/>
            <a:ext cx="2442733" cy="89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b="1" dirty="0"/>
              <a:t>Acute COPD</a:t>
            </a:r>
            <a:endParaRPr lang="en-ID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84562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9C9A7D-5702-4CF3-94B4-994E5B4745B2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Take Home Messages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11018-1783-49CC-B54E-EB93E321027B}"/>
              </a:ext>
            </a:extLst>
          </p:cNvPr>
          <p:cNvSpPr txBox="1"/>
          <p:nvPr/>
        </p:nvSpPr>
        <p:spPr>
          <a:xfrm>
            <a:off x="465138" y="1589869"/>
            <a:ext cx="7993206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Acute, chronic, or an acute episode of dyspnea may be caused by diseases of </a:t>
            </a:r>
            <a:r>
              <a:rPr lang="en-US" sz="2800" dirty="0">
                <a:highlight>
                  <a:srgbClr val="FFFF00"/>
                </a:highlight>
              </a:rPr>
              <a:t>lung, cardiac, systemic, or psychological (or combined) origins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Prompt &amp; precise diagnostic from history taking &amp; physical examinations is mandatory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highlight>
                  <a:srgbClr val="FFFF00"/>
                </a:highlight>
                <a:sym typeface="Wingdings" panose="05000000000000000000" pitchFamily="2" charset="2"/>
              </a:rPr>
              <a:t>screen for life-threatening dyspnea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</a:rPr>
              <a:t>Initial treatment </a:t>
            </a:r>
            <a:r>
              <a:rPr lang="en-US" sz="2800" dirty="0"/>
              <a:t>include oxygen therapy &amp; treating the underlying life-threatening condition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4" descr="医師/鍼灸・整体師のイラスト]指差しポーズをする白衣の男性 | 無料フリーイラスト素材集【Frame illust】">
            <a:extLst>
              <a:ext uri="{FF2B5EF4-FFF2-40B4-BE49-F238E27FC236}">
                <a16:creationId xmlns:a16="http://schemas.microsoft.com/office/drawing/2014/main" id="{28C0BBE4-7D39-46BF-A26C-820BC085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28" y="2897710"/>
            <a:ext cx="2958289" cy="39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1175" y="1"/>
            <a:ext cx="66008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>
            <a:spLocks noGrp="1"/>
          </p:cNvSpPr>
          <p:nvPr>
            <p:ph type="ctrTitle"/>
          </p:nvPr>
        </p:nvSpPr>
        <p:spPr>
          <a:xfrm>
            <a:off x="478269" y="551935"/>
            <a:ext cx="3920736" cy="230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600"/>
              <a:buFont typeface="Arial"/>
              <a:buNone/>
            </a:pPr>
            <a:r>
              <a:rPr lang="en-US" sz="48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Thank You for Your Attention</a:t>
            </a:r>
            <a:endParaRPr sz="3200" dirty="0"/>
          </a:p>
        </p:txBody>
      </p:sp>
      <p:sp>
        <p:nvSpPr>
          <p:cNvPr id="4" name="Google Shape;106;p16">
            <a:extLst>
              <a:ext uri="{FF2B5EF4-FFF2-40B4-BE49-F238E27FC236}">
                <a16:creationId xmlns:a16="http://schemas.microsoft.com/office/drawing/2014/main" id="{037136BD-42FD-4DF8-8A3A-52620A6F68E0}"/>
              </a:ext>
            </a:extLst>
          </p:cNvPr>
          <p:cNvSpPr txBox="1">
            <a:spLocks/>
          </p:cNvSpPr>
          <p:nvPr/>
        </p:nvSpPr>
        <p:spPr>
          <a:xfrm rot="21133563">
            <a:off x="336668" y="3078228"/>
            <a:ext cx="4478222" cy="79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B0F0"/>
              </a:buClr>
              <a:buSzPts val="6600"/>
            </a:pPr>
            <a:r>
              <a:rPr lang="en-US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44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StayatHome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3C79F-D270-4B34-AF83-52DAD8AFD7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74" y="4769928"/>
            <a:ext cx="1097280" cy="1087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C6920-951C-4865-A79E-5D38EE2BD8DC}"/>
              </a:ext>
            </a:extLst>
          </p:cNvPr>
          <p:cNvSpPr txBox="1"/>
          <p:nvPr/>
        </p:nvSpPr>
        <p:spPr>
          <a:xfrm>
            <a:off x="1133274" y="5917734"/>
            <a:ext cx="2971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0070C0"/>
                </a:solidFill>
              </a:rPr>
              <a:t>https://spesialis-paru.id/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E9F62-B417-409F-BCF3-7F20B44F8A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36"/>
          <a:stretch/>
        </p:blipFill>
        <p:spPr>
          <a:xfrm>
            <a:off x="2355025" y="4099417"/>
            <a:ext cx="1750175" cy="175823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B52E2CB-1741-4F1B-9231-6CCAF308C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365" y="72552"/>
            <a:ext cx="826074" cy="1206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B71865A-AD9A-495C-B7BA-773A95E85BE2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Case Illustration (1)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11018-1783-49CC-B54E-EB93E321027B}"/>
              </a:ext>
            </a:extLst>
          </p:cNvPr>
          <p:cNvSpPr txBox="1"/>
          <p:nvPr/>
        </p:nvSpPr>
        <p:spPr>
          <a:xfrm>
            <a:off x="312736" y="1344852"/>
            <a:ext cx="79932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Female, 40 years old, came to the emergency ward with </a:t>
            </a:r>
            <a:r>
              <a:rPr lang="en-US" sz="2000" b="1" dirty="0"/>
              <a:t>a shortness of breath since yesterday</a:t>
            </a:r>
            <a:r>
              <a:rPr lang="en-US" sz="2000" dirty="0"/>
              <a:t>. </a:t>
            </a:r>
            <a:r>
              <a:rPr lang="en-US" sz="2000" b="1" dirty="0"/>
              <a:t>Fever and productive cough </a:t>
            </a:r>
            <a:r>
              <a:rPr lang="en-US" sz="2000" dirty="0"/>
              <a:t>was also present for 3 days prior. No prior history of tuberculosis or asthma. Patient was </a:t>
            </a:r>
            <a:r>
              <a:rPr lang="en-US" sz="2000" b="1" dirty="0"/>
              <a:t>diabetic</a:t>
            </a:r>
            <a:r>
              <a:rPr lang="en-US" sz="2000" dirty="0"/>
              <a:t> for the past 3 years and was receiving antihyperglycemic drugs and insulin. </a:t>
            </a:r>
          </a:p>
          <a:p>
            <a:endParaRPr lang="en-US" sz="2000" dirty="0"/>
          </a:p>
          <a:p>
            <a:r>
              <a:rPr lang="en-US" sz="2000" dirty="0"/>
              <a:t>Phys exam showed a delirious state, BP 150/80, P 110, T 38, RR 34, SpO</a:t>
            </a:r>
            <a:r>
              <a:rPr lang="en-US" sz="2000" baseline="-25000" dirty="0"/>
              <a:t>2</a:t>
            </a:r>
            <a:r>
              <a:rPr lang="en-US" sz="2000" dirty="0"/>
              <a:t> 90%. Bilateral rhonchi could be heard. Lab examination showed WBC </a:t>
            </a:r>
            <a:r>
              <a:rPr lang="el-GR" sz="2000" dirty="0"/>
              <a:t>15,400/μ</a:t>
            </a:r>
            <a:r>
              <a:rPr lang="en-US" sz="2000" dirty="0"/>
              <a:t>L, neutrophil 84.9%, blood glucose 323 mg/dL, acetone (+), sodium 129 mEq/L, BGA were pH 7.24 pCO</a:t>
            </a:r>
            <a:r>
              <a:rPr lang="en-US" sz="2000" baseline="-25000" dirty="0"/>
              <a:t>2</a:t>
            </a:r>
            <a:r>
              <a:rPr lang="en-US" sz="2000" dirty="0"/>
              <a:t> 22.5 pO</a:t>
            </a:r>
            <a:r>
              <a:rPr lang="en-US" sz="2000" baseline="-25000" dirty="0"/>
              <a:t>2</a:t>
            </a:r>
            <a:r>
              <a:rPr lang="en-US" sz="2000" dirty="0"/>
              <a:t> 97.6 HCO</a:t>
            </a:r>
            <a:r>
              <a:rPr lang="en-US" sz="2000" baseline="-25000" dirty="0"/>
              <a:t>3</a:t>
            </a:r>
            <a:r>
              <a:rPr lang="en-US" sz="2000" dirty="0"/>
              <a:t> 9.7 BE -17.90 SaO</a:t>
            </a:r>
            <a:r>
              <a:rPr lang="en-US" sz="2000" baseline="-25000" dirty="0"/>
              <a:t>2</a:t>
            </a:r>
            <a:r>
              <a:rPr lang="en-US" sz="2000" dirty="0"/>
              <a:t> 96.5.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What are the problems of this patient?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What caused these conditions?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How to manage these conditions?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6336144" y="6525808"/>
            <a:ext cx="4369059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8"/>
              </a:rPr>
              <a:t>https://doi.org/10.36497/jri.v38i1.140</a:t>
            </a:r>
            <a:r>
              <a:rPr lang="en-ID" sz="10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539C00-EB6B-4838-B4D1-B96A55F29F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4270" y="0"/>
            <a:ext cx="3772753" cy="644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C8B3C-B734-4174-90ED-89D4EE7DA1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4790" y="3647216"/>
            <a:ext cx="2949196" cy="2530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245DAC-E2DC-4F53-B4D0-A8878C1055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4790" y="1345161"/>
            <a:ext cx="2933954" cy="2255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82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CAB841-5073-49FD-B8DC-1D75337F65DB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Case Illustration (2)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11018-1783-49CC-B54E-EB93E321027B}"/>
              </a:ext>
            </a:extLst>
          </p:cNvPr>
          <p:cNvSpPr txBox="1"/>
          <p:nvPr/>
        </p:nvSpPr>
        <p:spPr>
          <a:xfrm>
            <a:off x="312736" y="1344852"/>
            <a:ext cx="79932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Female, 34 years old, came to the emergency ward with </a:t>
            </a:r>
            <a:r>
              <a:rPr lang="en-US" sz="2000" b="1" dirty="0"/>
              <a:t>a shortness of breath since an hour ago</a:t>
            </a:r>
            <a:r>
              <a:rPr lang="en-US" sz="2000" dirty="0"/>
              <a:t>. Pt was 34 weeks </a:t>
            </a:r>
            <a:r>
              <a:rPr lang="en-US" sz="2000" b="1" dirty="0"/>
              <a:t>pregnant</a:t>
            </a:r>
            <a:r>
              <a:rPr lang="en-US" sz="2000" dirty="0"/>
              <a:t> and was expecting her 4</a:t>
            </a:r>
            <a:r>
              <a:rPr lang="en-US" sz="2000" baseline="30000" dirty="0"/>
              <a:t>th</a:t>
            </a:r>
            <a:r>
              <a:rPr lang="en-US" sz="2000" dirty="0"/>
              <a:t> child. Her water was breaking 2 hours ago. No prior history of hypertension. </a:t>
            </a:r>
          </a:p>
          <a:p>
            <a:endParaRPr lang="en-US" sz="2000" dirty="0"/>
          </a:p>
          <a:p>
            <a:r>
              <a:rPr lang="en-US" sz="2000" dirty="0"/>
              <a:t>Phys exam showed BP 160/110, P 130, T 36.5, RR 40, SpO</a:t>
            </a:r>
            <a:r>
              <a:rPr lang="en-US" sz="2000" baseline="-25000" dirty="0"/>
              <a:t>2</a:t>
            </a:r>
            <a:r>
              <a:rPr lang="en-US" sz="2000" dirty="0"/>
              <a:t> 93%. Bilateral rhonchi could be heard. Bilateral leg swelling was observed. Lab examination showed Hb 8.2 g/dL, WBC 11,810</a:t>
            </a:r>
            <a:r>
              <a:rPr lang="el-GR" sz="2000" dirty="0"/>
              <a:t>/μ</a:t>
            </a:r>
            <a:r>
              <a:rPr lang="en-US" sz="2000" dirty="0"/>
              <a:t>L, neutrophil 60.8%, albumin 2.80 g/dL, BGA were pH 7.396 pCO</a:t>
            </a:r>
            <a:r>
              <a:rPr lang="en-US" sz="2000" baseline="-25000" dirty="0"/>
              <a:t>2</a:t>
            </a:r>
            <a:r>
              <a:rPr lang="en-US" sz="2000" dirty="0"/>
              <a:t> 23.3 pO</a:t>
            </a:r>
            <a:r>
              <a:rPr lang="en-US" sz="2000" baseline="-25000" dirty="0"/>
              <a:t>2</a:t>
            </a:r>
            <a:r>
              <a:rPr lang="en-US" sz="2000" dirty="0"/>
              <a:t> 60.9 HCO</a:t>
            </a:r>
            <a:r>
              <a:rPr lang="en-US" sz="2000" baseline="-25000" dirty="0"/>
              <a:t>3</a:t>
            </a:r>
            <a:r>
              <a:rPr lang="en-US" sz="2000" dirty="0"/>
              <a:t> 14.4 BE -10.6 SaO</a:t>
            </a:r>
            <a:r>
              <a:rPr lang="en-US" sz="2000" baseline="-25000" dirty="0"/>
              <a:t>2</a:t>
            </a:r>
            <a:r>
              <a:rPr lang="en-US" sz="2000" dirty="0"/>
              <a:t> 91.5.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What are the problems of this patient?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What caused these conditions?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How to manage these conditions?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6336144" y="6525808"/>
            <a:ext cx="4369059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8"/>
              </a:rPr>
              <a:t>https://doi.org/10.36497/jri.v37i4.88</a:t>
            </a:r>
            <a:r>
              <a:rPr lang="en-ID" sz="10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539C00-EB6B-4838-B4D1-B96A55F29F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4270" y="0"/>
            <a:ext cx="3772753" cy="644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73AE5-E5F0-42FA-A1C5-1C8878DF83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2487" y="1717198"/>
            <a:ext cx="3508967" cy="3744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04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6ADFE47-C91F-4A50-A751-E025DC46AE5B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Case Illustration (3)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11018-1783-49CC-B54E-EB93E321027B}"/>
              </a:ext>
            </a:extLst>
          </p:cNvPr>
          <p:cNvSpPr txBox="1"/>
          <p:nvPr/>
        </p:nvSpPr>
        <p:spPr>
          <a:xfrm>
            <a:off x="312736" y="1344852"/>
            <a:ext cx="79932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Male, 50 years old, came to the clinic with </a:t>
            </a:r>
            <a:r>
              <a:rPr lang="en-US" sz="2000" b="1" dirty="0"/>
              <a:t>a shortness of breath since last month</a:t>
            </a:r>
            <a:r>
              <a:rPr lang="en-US" sz="2000" dirty="0"/>
              <a:t>. Symptom was worsening during activity. For about a week, he experienced productive cough, loss of appetite, and weight loss. No prior history of tuberculosis or asthma. He was a non-smoker. He lived in a house which roofs are made from asbestos.</a:t>
            </a:r>
          </a:p>
          <a:p>
            <a:endParaRPr lang="en-US" sz="2000" dirty="0"/>
          </a:p>
          <a:p>
            <a:r>
              <a:rPr lang="en-US" sz="2000" dirty="0"/>
              <a:t>Phys exam showed BP 120/70, P 100, T 36.5, RR 26. Asymmetrical chest movement, dull percussion, and diminished lung sound was found at the left thoracic side. 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What are the problems of this patient?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What caused these conditions?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How to manage these conditions?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6336144" y="6525808"/>
            <a:ext cx="4369059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8"/>
              </a:rPr>
              <a:t>http://dx.doi.org/10.20473/jr.v6-I.2.2020.40-44</a:t>
            </a:r>
            <a:r>
              <a:rPr lang="en-ID" sz="10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539C00-EB6B-4838-B4D1-B96A55F29F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4270" y="0"/>
            <a:ext cx="3772753" cy="644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EBD65-4417-44A7-BC32-CE49A7885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236" y="1443691"/>
            <a:ext cx="2395114" cy="2339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FB4B34-B4F1-48B6-9BBF-DCA07A32A2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9529" y="4057955"/>
            <a:ext cx="4223821" cy="2149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71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07F9B17-01C4-46FA-A15F-72E583208199}"/>
              </a:ext>
            </a:extLst>
          </p:cNvPr>
          <p:cNvGrpSpPr/>
          <p:nvPr/>
        </p:nvGrpSpPr>
        <p:grpSpPr>
          <a:xfrm>
            <a:off x="8935342" y="2262648"/>
            <a:ext cx="2943920" cy="3991572"/>
            <a:chOff x="6662095" y="138473"/>
            <a:chExt cx="2943920" cy="3991572"/>
          </a:xfrm>
        </p:grpSpPr>
        <p:pic>
          <p:nvPicPr>
            <p:cNvPr id="23" name="Picture 4" descr="Image result for 呼吸困難イラスト">
              <a:extLst>
                <a:ext uri="{FF2B5EF4-FFF2-40B4-BE49-F238E27FC236}">
                  <a16:creationId xmlns:a16="http://schemas.microsoft.com/office/drawing/2014/main" id="{00944836-DBEF-44A8-B537-0B2DABB26A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94599" l="9856" r="89938">
                          <a14:foregroundMark x1="40657" y1="86252" x2="40657" y2="86252"/>
                          <a14:foregroundMark x1="72485" y1="88216" x2="72485" y2="88216"/>
                          <a14:foregroundMark x1="69405" y1="89525" x2="69405" y2="89525"/>
                          <a14:foregroundMark x1="70431" y1="94599" x2="70431" y2="94599"/>
                          <a14:foregroundMark x1="73922" y1="51391" x2="73922" y2="51391"/>
                          <a14:foregroundMark x1="32033" y1="53028" x2="32033" y2="53028"/>
                          <a14:foregroundMark x1="23819" y1="42881" x2="23819" y2="42881"/>
                          <a14:foregroundMark x1="25257" y1="45172" x2="25257" y2="45172"/>
                          <a14:foregroundMark x1="13347" y1="41244" x2="13347" y2="412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2" t="10666" r="12318" b="2876"/>
            <a:stretch/>
          </p:blipFill>
          <p:spPr bwMode="auto">
            <a:xfrm>
              <a:off x="6662095" y="138473"/>
              <a:ext cx="2943920" cy="399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83F967-B89B-45AE-8BEC-426C2AE9415A}"/>
                </a:ext>
              </a:extLst>
            </p:cNvPr>
            <p:cNvSpPr txBox="1"/>
            <p:nvPr/>
          </p:nvSpPr>
          <p:spPr>
            <a:xfrm>
              <a:off x="7897459" y="3599412"/>
              <a:ext cx="98142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©NAVER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329FFDD-6BB0-4F70-A2FD-78759C9B9CFB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is Dyspnea?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11018-1783-49CC-B54E-EB93E321027B}"/>
              </a:ext>
            </a:extLst>
          </p:cNvPr>
          <p:cNvSpPr txBox="1"/>
          <p:nvPr/>
        </p:nvSpPr>
        <p:spPr>
          <a:xfrm>
            <a:off x="4950646" y="1428896"/>
            <a:ext cx="4321691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Subjective</a:t>
            </a:r>
            <a:r>
              <a:rPr lang="en-US" sz="3200" dirty="0"/>
              <a:t> sensation/</a:t>
            </a:r>
            <a:r>
              <a:rPr lang="en-US" sz="3200" dirty="0">
                <a:highlight>
                  <a:srgbClr val="00FF00"/>
                </a:highlight>
              </a:rPr>
              <a:t>experience</a:t>
            </a:r>
            <a:r>
              <a:rPr lang="en-US" sz="3200" dirty="0"/>
              <a:t> of </a:t>
            </a:r>
            <a:r>
              <a:rPr lang="en-US" sz="3200" dirty="0">
                <a:highlight>
                  <a:srgbClr val="FFFF00"/>
                </a:highlight>
              </a:rPr>
              <a:t>uncomfortable breathing</a:t>
            </a:r>
            <a:r>
              <a:rPr lang="en-US" sz="3200" dirty="0"/>
              <a:t>, comprised of </a:t>
            </a:r>
            <a:r>
              <a:rPr lang="en-US" sz="3200" dirty="0">
                <a:highlight>
                  <a:srgbClr val="00FFFF"/>
                </a:highlight>
              </a:rPr>
              <a:t>various sensations </a:t>
            </a:r>
            <a:r>
              <a:rPr lang="en-US" sz="3200" dirty="0"/>
              <a:t>of varying </a:t>
            </a:r>
            <a:r>
              <a:rPr lang="en-US" sz="3200" dirty="0">
                <a:highlight>
                  <a:srgbClr val="00FFFF"/>
                </a:highlight>
              </a:rPr>
              <a:t>intensity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6336144" y="6218031"/>
            <a:ext cx="4369059" cy="553998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11"/>
              </a:rPr>
              <a:t>https://doi.org/10.1164/rccm.201111-2042ST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2"/>
              </a:rPr>
              <a:t>https://doi.org/10.1183/09031936.00092613</a:t>
            </a:r>
            <a:r>
              <a:rPr lang="en-ID" sz="1000" dirty="0"/>
              <a:t> </a:t>
            </a:r>
            <a:endParaRPr lang="en-ID" sz="1000" dirty="0">
              <a:hlinkClick r:id="rId13"/>
            </a:endParaRPr>
          </a:p>
          <a:p>
            <a:pPr algn="r"/>
            <a:r>
              <a:rPr lang="en-ID" sz="1000" dirty="0">
                <a:hlinkClick r:id="rId13"/>
              </a:rPr>
              <a:t>https://www.ncbi.nlm.nih.gov/books/NBK499965/</a:t>
            </a:r>
            <a:endParaRPr lang="en-ID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E6270A-9229-45C4-B630-DBF69ED642FB}"/>
              </a:ext>
            </a:extLst>
          </p:cNvPr>
          <p:cNvSpPr txBox="1"/>
          <p:nvPr/>
        </p:nvSpPr>
        <p:spPr>
          <a:xfrm>
            <a:off x="1485347" y="6521247"/>
            <a:ext cx="17485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800" dirty="0">
                <a:hlinkClick r:id="rId14"/>
              </a:rPr>
              <a:t>https://wordart.com/</a:t>
            </a:r>
            <a:r>
              <a:rPr lang="en-ID" sz="8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8DAE58-734A-4D12-A646-4D4ABE088D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545" y="1369836"/>
            <a:ext cx="4525583" cy="5095077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A9C919AD-81ED-4643-B12C-7483A36B6218}"/>
              </a:ext>
            </a:extLst>
          </p:cNvPr>
          <p:cNvSpPr/>
          <p:nvPr/>
        </p:nvSpPr>
        <p:spPr>
          <a:xfrm>
            <a:off x="8088154" y="466923"/>
            <a:ext cx="3075434" cy="721218"/>
          </a:xfrm>
          <a:prstGeom prst="wedgeRoundRectCallout">
            <a:avLst>
              <a:gd name="adj1" fmla="val -38041"/>
              <a:gd name="adj2" fmla="val 16491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5B1A0F2-FD2B-4AF6-A287-FECEA3789374}"/>
              </a:ext>
            </a:extLst>
          </p:cNvPr>
          <p:cNvSpPr/>
          <p:nvPr/>
        </p:nvSpPr>
        <p:spPr>
          <a:xfrm>
            <a:off x="7887993" y="799203"/>
            <a:ext cx="1962947" cy="388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Physiological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E28269-830B-43A3-AA8C-606C6D10311D}"/>
              </a:ext>
            </a:extLst>
          </p:cNvPr>
          <p:cNvSpPr/>
          <p:nvPr/>
        </p:nvSpPr>
        <p:spPr>
          <a:xfrm>
            <a:off x="9821378" y="418634"/>
            <a:ext cx="2057884" cy="388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Psychological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3CF6B68-A0FD-4671-B716-63FEE5D4F2B1}"/>
              </a:ext>
            </a:extLst>
          </p:cNvPr>
          <p:cNvSpPr/>
          <p:nvPr/>
        </p:nvSpPr>
        <p:spPr>
          <a:xfrm>
            <a:off x="7878949" y="410266"/>
            <a:ext cx="1971991" cy="388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Environmental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4CFC6F9-9C04-4303-9E80-81A2531D79EE}"/>
              </a:ext>
            </a:extLst>
          </p:cNvPr>
          <p:cNvSpPr/>
          <p:nvPr/>
        </p:nvSpPr>
        <p:spPr>
          <a:xfrm>
            <a:off x="9821378" y="790837"/>
            <a:ext cx="2057885" cy="388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Social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B5E02BDE-3B8C-4C96-A5BC-423CF62ABCD7}"/>
              </a:ext>
            </a:extLst>
          </p:cNvPr>
          <p:cNvSpPr/>
          <p:nvPr/>
        </p:nvSpPr>
        <p:spPr>
          <a:xfrm>
            <a:off x="5719269" y="5005916"/>
            <a:ext cx="1625777" cy="953296"/>
          </a:xfrm>
          <a:prstGeom prst="wedgeRoundRectCallout">
            <a:avLst>
              <a:gd name="adj1" fmla="val 55648"/>
              <a:gd name="adj2" fmla="val -1137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94C94A-DFBA-4DD8-BB85-ECC6EF9AB065}"/>
              </a:ext>
            </a:extLst>
          </p:cNvPr>
          <p:cNvSpPr/>
          <p:nvPr/>
        </p:nvSpPr>
        <p:spPr>
          <a:xfrm>
            <a:off x="5670681" y="5007108"/>
            <a:ext cx="2038116" cy="5218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Secondary physiological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2EDF5C4-B0C9-4D75-946D-0AC815337F0E}"/>
              </a:ext>
            </a:extLst>
          </p:cNvPr>
          <p:cNvSpPr/>
          <p:nvPr/>
        </p:nvSpPr>
        <p:spPr>
          <a:xfrm>
            <a:off x="5670681" y="5528913"/>
            <a:ext cx="2038116" cy="53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Behavioral</a:t>
            </a:r>
          </a:p>
        </p:txBody>
      </p:sp>
    </p:spTree>
    <p:extLst>
      <p:ext uri="{BB962C8B-B14F-4D97-AF65-F5344CB8AC3E}">
        <p14:creationId xmlns:p14="http://schemas.microsoft.com/office/powerpoint/2010/main" val="138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63E967-F441-4958-B01A-CD878A850D6A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5514110" y="6371919"/>
            <a:ext cx="5191094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https://www.grepmed.com/images/12189/acute-causes-differential-diagnosis-dyspnea</a:t>
            </a:r>
            <a:r>
              <a:rPr lang="en-ID" sz="1000" dirty="0"/>
              <a:t> </a:t>
            </a:r>
          </a:p>
          <a:p>
            <a:pPr algn="r"/>
            <a:r>
              <a:rPr lang="en-ID" sz="1000" dirty="0">
                <a:hlinkClick r:id="rId10"/>
              </a:rPr>
              <a:t>https://www.ncbi.nlm.nih.gov/books/NBK499965/</a:t>
            </a:r>
            <a:r>
              <a:rPr lang="en-ID" sz="1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11018-1783-49CC-B54E-EB93E321027B}"/>
              </a:ext>
            </a:extLst>
          </p:cNvPr>
          <p:cNvSpPr txBox="1"/>
          <p:nvPr/>
        </p:nvSpPr>
        <p:spPr>
          <a:xfrm>
            <a:off x="382306" y="1436775"/>
            <a:ext cx="11809694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Acute: </a:t>
            </a:r>
            <a:r>
              <a:rPr lang="en-US" sz="3200" dirty="0"/>
              <a:t>occurring over hours to days; usually less than 4 weeks</a:t>
            </a:r>
          </a:p>
          <a:p>
            <a:r>
              <a:rPr lang="en-US" sz="3200" b="1" dirty="0"/>
              <a:t>Chronic: </a:t>
            </a:r>
            <a:r>
              <a:rPr lang="en-US" sz="3200" dirty="0"/>
              <a:t>occurring for more than 4 weeks</a:t>
            </a:r>
          </a:p>
        </p:txBody>
      </p:sp>
      <p:pic>
        <p:nvPicPr>
          <p:cNvPr id="1026" name="Picture 2" descr="Acute and Chronic Causes of Dyspnea - Differential ...">
            <a:extLst>
              <a:ext uri="{FF2B5EF4-FFF2-40B4-BE49-F238E27FC236}">
                <a16:creationId xmlns:a16="http://schemas.microsoft.com/office/drawing/2014/main" id="{975E7EA6-7ACC-4B03-9BB6-3638182D1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7"/>
          <a:stretch/>
        </p:blipFill>
        <p:spPr bwMode="auto">
          <a:xfrm>
            <a:off x="92713" y="2590748"/>
            <a:ext cx="6034087" cy="33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cute and Chronic Causes of Dyspnea - Differential ...">
            <a:extLst>
              <a:ext uri="{FF2B5EF4-FFF2-40B4-BE49-F238E27FC236}">
                <a16:creationId xmlns:a16="http://schemas.microsoft.com/office/drawing/2014/main" id="{0F97E6E5-0876-4827-B7F0-29E4C9770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847"/>
          <a:stretch/>
        </p:blipFill>
        <p:spPr bwMode="auto">
          <a:xfrm>
            <a:off x="5850303" y="2590748"/>
            <a:ext cx="6034087" cy="33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6FA6B5-703F-4D81-8B52-719F2E73B056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is Dyspnea?</a:t>
            </a:r>
          </a:p>
        </p:txBody>
      </p:sp>
    </p:spTree>
    <p:extLst>
      <p:ext uri="{BB962C8B-B14F-4D97-AF65-F5344CB8AC3E}">
        <p14:creationId xmlns:p14="http://schemas.microsoft.com/office/powerpoint/2010/main" val="12145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8794B83-891E-4FA9-942C-41751ED5F431}"/>
              </a:ext>
            </a:extLst>
          </p:cNvPr>
          <p:cNvSpPr/>
          <p:nvPr/>
        </p:nvSpPr>
        <p:spPr>
          <a:xfrm>
            <a:off x="9875971" y="218248"/>
            <a:ext cx="2198798" cy="138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Google Shape;99;p15" descr="Hasil gambar untuk BRI LIFE"/>
          <p:cNvSpPr txBox="1"/>
          <p:nvPr/>
        </p:nvSpPr>
        <p:spPr>
          <a:xfrm>
            <a:off x="1603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25FC-3674-446F-899A-9049694D3A0E}"/>
              </a:ext>
            </a:extLst>
          </p:cNvPr>
          <p:cNvSpPr txBox="1"/>
          <p:nvPr/>
        </p:nvSpPr>
        <p:spPr>
          <a:xfrm>
            <a:off x="312737" y="687657"/>
            <a:ext cx="79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 Dyspnea Happens?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D4E4D6-6944-42A0-9FDA-2E063E9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4" y="6464913"/>
            <a:ext cx="801565" cy="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91" y="39170"/>
            <a:ext cx="1245330" cy="23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70" y="176220"/>
            <a:ext cx="1281789" cy="3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" y="24135"/>
            <a:ext cx="2692654" cy="50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270" y="-48273"/>
            <a:ext cx="3772753" cy="644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AE3BDC-952A-497E-80A2-AF845108B2BF}"/>
              </a:ext>
            </a:extLst>
          </p:cNvPr>
          <p:cNvSpPr/>
          <p:nvPr/>
        </p:nvSpPr>
        <p:spPr>
          <a:xfrm>
            <a:off x="30007" y="6293453"/>
            <a:ext cx="9845964" cy="56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490CB-34EE-4838-8611-DAC56E1C11F1}"/>
              </a:ext>
            </a:extLst>
          </p:cNvPr>
          <p:cNvSpPr txBox="1"/>
          <p:nvPr/>
        </p:nvSpPr>
        <p:spPr>
          <a:xfrm>
            <a:off x="4941456" y="6371919"/>
            <a:ext cx="5763748" cy="400110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algn="r"/>
            <a:r>
              <a:rPr lang="en-ID" sz="1000" dirty="0">
                <a:hlinkClick r:id="rId9"/>
              </a:rPr>
              <a:t>https://www.ncbi.nlm.nih.gov/books/NBK499965/</a:t>
            </a:r>
            <a:r>
              <a:rPr lang="en-ID" sz="1000" dirty="0"/>
              <a:t> </a:t>
            </a:r>
            <a:endParaRPr lang="en-ID" sz="1000" dirty="0">
              <a:hlinkClick r:id="rId10"/>
            </a:endParaRPr>
          </a:p>
          <a:p>
            <a:pPr algn="r"/>
            <a:r>
              <a:rPr lang="en-ID" sz="1000" dirty="0">
                <a:hlinkClick r:id="rId10"/>
              </a:rPr>
              <a:t>https://dx.doi.org/10.1183/09031936.00092613</a:t>
            </a:r>
            <a:r>
              <a:rPr lang="en-ID" sz="1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4F5A0-0F7F-44D8-A124-91EDB446B7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1891" y="-1961"/>
            <a:ext cx="3627725" cy="64115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68FAD-6D0E-4139-BD87-2ADCFF5F01AF}"/>
              </a:ext>
            </a:extLst>
          </p:cNvPr>
          <p:cNvSpPr txBox="1"/>
          <p:nvPr/>
        </p:nvSpPr>
        <p:spPr>
          <a:xfrm>
            <a:off x="362384" y="1783082"/>
            <a:ext cx="759435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b="1" dirty="0">
                <a:highlight>
                  <a:srgbClr val="00FFFF"/>
                </a:highlight>
              </a:rPr>
              <a:t>Receptors</a:t>
            </a:r>
            <a:r>
              <a:rPr lang="en-US" sz="2000" dirty="0"/>
              <a:t> triggered by stimuli:</a:t>
            </a:r>
          </a:p>
          <a:p>
            <a:pPr marL="628650"/>
            <a:r>
              <a:rPr lang="en-US" sz="2000" b="1" dirty="0"/>
              <a:t>Chemoreceptors:</a:t>
            </a:r>
            <a:br>
              <a:rPr lang="en-US" sz="2000" b="1" dirty="0"/>
            </a:br>
            <a:r>
              <a:rPr lang="en-US" sz="2000" dirty="0"/>
              <a:t>hypercapnia, hypoxia, acid-base disturbance</a:t>
            </a:r>
          </a:p>
          <a:p>
            <a:pPr marL="628650"/>
            <a:r>
              <a:rPr lang="en-US" sz="2000" b="1" dirty="0"/>
              <a:t>Mechanoreceptors:</a:t>
            </a:r>
            <a:br>
              <a:rPr lang="en-US" sz="2000" b="1" dirty="0"/>
            </a:br>
            <a:r>
              <a:rPr lang="en-US" sz="2000" dirty="0"/>
              <a:t>lungs, bronchi, pleura, vessels, thoracic wall, muscles</a:t>
            </a:r>
          </a:p>
          <a:p>
            <a:pPr marL="268288"/>
            <a:r>
              <a:rPr lang="en-US" sz="2000" dirty="0"/>
              <a:t>Followed afferent feedback from </a:t>
            </a:r>
            <a:r>
              <a:rPr lang="en-US" sz="2000" b="1" dirty="0"/>
              <a:t>medulla</a:t>
            </a:r>
            <a:r>
              <a:rPr lang="en-US" sz="2000" dirty="0"/>
              <a:t> &amp; </a:t>
            </a:r>
            <a:r>
              <a:rPr lang="en-US" sz="2000" b="1" dirty="0"/>
              <a:t>motor cortex </a:t>
            </a:r>
            <a:r>
              <a:rPr lang="en-US" sz="2000" dirty="0"/>
              <a:t>to the </a:t>
            </a:r>
            <a:r>
              <a:rPr lang="en-US" sz="2000" b="1" dirty="0"/>
              <a:t>respiratory muscles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CA0D6-0F78-4457-95C1-4388E438D693}"/>
              </a:ext>
            </a:extLst>
          </p:cNvPr>
          <p:cNvSpPr txBox="1"/>
          <p:nvPr/>
        </p:nvSpPr>
        <p:spPr>
          <a:xfrm>
            <a:off x="11165465" y="4320669"/>
            <a:ext cx="2045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769995-0540-4A33-AEEF-B15B5338D04F}"/>
              </a:ext>
            </a:extLst>
          </p:cNvPr>
          <p:cNvSpPr txBox="1"/>
          <p:nvPr/>
        </p:nvSpPr>
        <p:spPr>
          <a:xfrm>
            <a:off x="10695968" y="3259723"/>
            <a:ext cx="2045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9FB3C-B6CC-4928-B6B1-6FD8E3E0D0B3}"/>
              </a:ext>
            </a:extLst>
          </p:cNvPr>
          <p:cNvSpPr txBox="1"/>
          <p:nvPr/>
        </p:nvSpPr>
        <p:spPr>
          <a:xfrm>
            <a:off x="10278531" y="3982115"/>
            <a:ext cx="2045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349A6B-340D-4A3C-B16A-BC7C4C011E89}"/>
              </a:ext>
            </a:extLst>
          </p:cNvPr>
          <p:cNvSpPr txBox="1"/>
          <p:nvPr/>
        </p:nvSpPr>
        <p:spPr>
          <a:xfrm>
            <a:off x="9167904" y="2236994"/>
            <a:ext cx="2045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C23D1F-2FB4-4E01-8956-08A8F338CCFC}"/>
              </a:ext>
            </a:extLst>
          </p:cNvPr>
          <p:cNvSpPr txBox="1"/>
          <p:nvPr/>
        </p:nvSpPr>
        <p:spPr>
          <a:xfrm>
            <a:off x="8518529" y="946777"/>
            <a:ext cx="2045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6F39D8-A22D-4A5A-AE57-0067D3D37066}"/>
              </a:ext>
            </a:extLst>
          </p:cNvPr>
          <p:cNvSpPr txBox="1"/>
          <p:nvPr/>
        </p:nvSpPr>
        <p:spPr>
          <a:xfrm>
            <a:off x="362384" y="4705589"/>
            <a:ext cx="759435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b="1" dirty="0">
                <a:highlight>
                  <a:srgbClr val="00FF00"/>
                </a:highlight>
              </a:rPr>
              <a:t>Mismatch</a:t>
            </a:r>
            <a:r>
              <a:rPr lang="en-US" sz="2000" dirty="0"/>
              <a:t> of </a:t>
            </a:r>
            <a:r>
              <a:rPr lang="en-US" sz="2000" b="1" dirty="0"/>
              <a:t>limbic corollary discharge </a:t>
            </a:r>
            <a:r>
              <a:rPr lang="en-US" sz="2000" dirty="0"/>
              <a:t>&amp; </a:t>
            </a:r>
            <a:r>
              <a:rPr lang="en-US" sz="2000" b="1" dirty="0"/>
              <a:t>afferent feedback</a:t>
            </a:r>
          </a:p>
          <a:p>
            <a:pPr marL="268288"/>
            <a:r>
              <a:rPr lang="en-US" sz="2000" dirty="0"/>
              <a:t>to the </a:t>
            </a:r>
            <a:r>
              <a:rPr lang="en-US" sz="2000" b="1" dirty="0"/>
              <a:t>somatosensory cortex</a:t>
            </a:r>
            <a:r>
              <a:rPr lang="en-US" sz="2000" dirty="0"/>
              <a:t>, resulted in </a:t>
            </a:r>
            <a:r>
              <a:rPr lang="en-US" sz="2000" b="1" dirty="0"/>
              <a:t>sensation</a:t>
            </a:r>
            <a:r>
              <a:rPr lang="en-US" sz="2000" dirty="0"/>
              <a:t> of dyspnea </a:t>
            </a:r>
            <a:endParaRPr lang="en-US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59B10D-6134-4967-95F7-F8819E2019FB}"/>
              </a:ext>
            </a:extLst>
          </p:cNvPr>
          <p:cNvSpPr txBox="1"/>
          <p:nvPr/>
        </p:nvSpPr>
        <p:spPr>
          <a:xfrm>
            <a:off x="10520235" y="810767"/>
            <a:ext cx="2045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1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2858</Words>
  <Application>Microsoft Office PowerPoint</Application>
  <PresentationFormat>Widescreen</PresentationFormat>
  <Paragraphs>375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Helvetica Neue</vt:lpstr>
      <vt:lpstr>Arial</vt:lpstr>
      <vt:lpstr>Calibri</vt:lpstr>
      <vt:lpstr>Wingdings 2</vt:lpstr>
      <vt:lpstr>Office Theme</vt:lpstr>
      <vt:lpstr>Dyspnea in Adult: Approach and Early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Therapy</vt:lpstr>
      <vt:lpstr>A-a DO2</vt:lpstr>
      <vt:lpstr>PaO2:FiO2</vt:lpstr>
      <vt:lpstr>High-flow Oxygen Therapy</vt:lpstr>
      <vt:lpstr>PowerPoint Presentation</vt:lpstr>
      <vt:lpstr>PowerPoint Presentation</vt:lpstr>
      <vt:lpstr>Acute asthma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iRHoTeP</dc:creator>
  <cp:lastModifiedBy>Irandi Putra Pratomo</cp:lastModifiedBy>
  <cp:revision>208</cp:revision>
  <dcterms:modified xsi:type="dcterms:W3CDTF">2021-11-15T16:42:29Z</dcterms:modified>
</cp:coreProperties>
</file>